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23"/>
  </p:notesMasterIdLst>
  <p:handoutMasterIdLst>
    <p:handoutMasterId r:id="rId24"/>
  </p:handoutMasterIdLst>
  <p:sldIdLst>
    <p:sldId id="257" r:id="rId2"/>
    <p:sldId id="427" r:id="rId3"/>
    <p:sldId id="432" r:id="rId4"/>
    <p:sldId id="441" r:id="rId5"/>
    <p:sldId id="460" r:id="rId6"/>
    <p:sldId id="442" r:id="rId7"/>
    <p:sldId id="444" r:id="rId8"/>
    <p:sldId id="443" r:id="rId9"/>
    <p:sldId id="445" r:id="rId10"/>
    <p:sldId id="446" r:id="rId11"/>
    <p:sldId id="447" r:id="rId12"/>
    <p:sldId id="448" r:id="rId13"/>
    <p:sldId id="449" r:id="rId14"/>
    <p:sldId id="451" r:id="rId15"/>
    <p:sldId id="450" r:id="rId16"/>
    <p:sldId id="452" r:id="rId17"/>
    <p:sldId id="459" r:id="rId18"/>
    <p:sldId id="455" r:id="rId19"/>
    <p:sldId id="457" r:id="rId20"/>
    <p:sldId id="456" r:id="rId21"/>
    <p:sldId id="348" r:id="rId22"/>
  </p:sldIdLst>
  <p:sldSz cx="9144000" cy="5143500" type="screen16x9"/>
  <p:notesSz cx="7010400" cy="9296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frameSlides="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BBE08"/>
    <a:srgbClr val="76D6FF"/>
    <a:srgbClr val="170256"/>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648"/>
    <p:restoredTop sz="83523" autoAdjust="0"/>
  </p:normalViewPr>
  <p:slideViewPr>
    <p:cSldViewPr snapToGrid="0" snapToObjects="1">
      <p:cViewPr varScale="1">
        <p:scale>
          <a:sx n="143" d="100"/>
          <a:sy n="143" d="100"/>
        </p:scale>
        <p:origin x="84" y="123"/>
      </p:cViewPr>
      <p:guideLst>
        <p:guide orient="horz" pos="1620"/>
        <p:guide pos="2880"/>
      </p:guideLst>
    </p:cSldViewPr>
  </p:slideViewPr>
  <p:notesTextViewPr>
    <p:cViewPr>
      <p:scale>
        <a:sx n="3" d="2"/>
        <a:sy n="3" d="2"/>
      </p:scale>
      <p:origin x="0" y="-288"/>
    </p:cViewPr>
  </p:notesTextViewPr>
  <p:notesViewPr>
    <p:cSldViewPr snapToGrid="0" snapToObjects="1">
      <p:cViewPr varScale="1">
        <p:scale>
          <a:sx n="103" d="100"/>
          <a:sy n="103" d="100"/>
        </p:scale>
        <p:origin x="2991" y="5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1EB75DCA-A79F-46CC-B128-71ABE519307C}" type="datetimeFigureOut">
              <a:rPr lang="en-US" smtClean="0"/>
              <a:t>8/16/2020</a:t>
            </a:fld>
            <a:endParaRPr lang="en-US"/>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057E1BBD-9EFF-410C-B7D6-F77C7CE66BCD}" type="slidenum">
              <a:rPr lang="en-US" smtClean="0"/>
              <a:t>‹#›</a:t>
            </a:fld>
            <a:endParaRPr lang="en-US"/>
          </a:p>
        </p:txBody>
      </p:sp>
    </p:spTree>
    <p:extLst>
      <p:ext uri="{BB962C8B-B14F-4D97-AF65-F5344CB8AC3E}">
        <p14:creationId xmlns:p14="http://schemas.microsoft.com/office/powerpoint/2010/main" val="3252948246"/>
      </p:ext>
    </p:extLst>
  </p:cSld>
  <p:clrMap bg1="lt1" tx1="dk1" bg2="lt2" tx2="dk2" accent1="accent1" accent2="accent2" accent3="accent3" accent4="accent4" accent5="accent5" accent6="accent6" hlink="hlink" folHlink="folHlink"/>
</p:handoutMaster>
</file>

<file path=ppt/media/image1.jpg>
</file>

<file path=ppt/media/image110.png>
</file>

<file path=ppt/media/image16.png>
</file>

<file path=ppt/media/image22.png>
</file>

<file path=ppt/media/image24.png>
</file>

<file path=ppt/media/image3.png>
</file>

<file path=ppt/media/image38.png>
</file>

<file path=ppt/media/image39.png>
</file>

<file path=ppt/media/image4.png>
</file>

<file path=ppt/media/image5.png>
</file>

<file path=ppt/media/image6.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6434"/>
          </a:xfrm>
          <a:prstGeom prst="rect">
            <a:avLst/>
          </a:prstGeom>
        </p:spPr>
        <p:txBody>
          <a:bodyPr vert="horz" lIns="93177" tIns="46589" rIns="93177" bIns="46589" rtlCol="0"/>
          <a:lstStyle>
            <a:lvl1pPr algn="l">
              <a:defRPr sz="1200"/>
            </a:lvl1pPr>
          </a:lstStyle>
          <a:p>
            <a:endParaRPr lang="en-US"/>
          </a:p>
        </p:txBody>
      </p:sp>
      <p:sp>
        <p:nvSpPr>
          <p:cNvPr id="3" name="Date Placeholder 2"/>
          <p:cNvSpPr>
            <a:spLocks noGrp="1"/>
          </p:cNvSpPr>
          <p:nvPr>
            <p:ph type="dt" idx="1"/>
          </p:nvPr>
        </p:nvSpPr>
        <p:spPr>
          <a:xfrm>
            <a:off x="3970938" y="0"/>
            <a:ext cx="3037840" cy="466434"/>
          </a:xfrm>
          <a:prstGeom prst="rect">
            <a:avLst/>
          </a:prstGeom>
        </p:spPr>
        <p:txBody>
          <a:bodyPr vert="horz" lIns="93177" tIns="46589" rIns="93177" bIns="46589" rtlCol="0"/>
          <a:lstStyle>
            <a:lvl1pPr algn="r">
              <a:defRPr sz="1200"/>
            </a:lvl1pPr>
          </a:lstStyle>
          <a:p>
            <a:fld id="{222BEC25-D09D-4BEA-877F-83A9F967EF52}" type="datetimeFigureOut">
              <a:rPr lang="en-US" smtClean="0"/>
              <a:t>8/16/2020</a:t>
            </a:fld>
            <a:endParaRPr lang="en-US"/>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3177" tIns="46589" rIns="93177" bIns="46589" rtlCol="0" anchor="ctr"/>
          <a:lstStyle/>
          <a:p>
            <a:endParaRPr lang="en-US"/>
          </a:p>
        </p:txBody>
      </p:sp>
      <p:sp>
        <p:nvSpPr>
          <p:cNvPr id="5" name="Notes Placeholder 4"/>
          <p:cNvSpPr>
            <a:spLocks noGrp="1"/>
          </p:cNvSpPr>
          <p:nvPr>
            <p:ph type="body" sz="quarter" idx="3"/>
          </p:nvPr>
        </p:nvSpPr>
        <p:spPr>
          <a:xfrm>
            <a:off x="701040" y="4473892"/>
            <a:ext cx="5608320" cy="3660458"/>
          </a:xfrm>
          <a:prstGeom prst="rect">
            <a:avLst/>
          </a:prstGeom>
        </p:spPr>
        <p:txBody>
          <a:bodyPr vert="horz" lIns="93177" tIns="46589" rIns="93177" bIns="465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67"/>
            <a:ext cx="3037840" cy="466433"/>
          </a:xfrm>
          <a:prstGeom prst="rect">
            <a:avLst/>
          </a:prstGeom>
        </p:spPr>
        <p:txBody>
          <a:bodyPr vert="horz" lIns="93177" tIns="46589" rIns="93177" bIns="46589"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829967"/>
            <a:ext cx="3037840" cy="466433"/>
          </a:xfrm>
          <a:prstGeom prst="rect">
            <a:avLst/>
          </a:prstGeom>
        </p:spPr>
        <p:txBody>
          <a:bodyPr vert="horz" lIns="93177" tIns="46589" rIns="93177" bIns="46589" rtlCol="0" anchor="b"/>
          <a:lstStyle>
            <a:lvl1pPr algn="r">
              <a:defRPr sz="1200"/>
            </a:lvl1pPr>
          </a:lstStyle>
          <a:p>
            <a:fld id="{FCA6B572-9B63-4A53-87AF-A260FC3A8AA6}" type="slidenum">
              <a:rPr lang="en-US" smtClean="0"/>
              <a:t>‹#›</a:t>
            </a:fld>
            <a:endParaRPr lang="en-US"/>
          </a:p>
        </p:txBody>
      </p:sp>
    </p:spTree>
    <p:extLst>
      <p:ext uri="{BB962C8B-B14F-4D97-AF65-F5344CB8AC3E}">
        <p14:creationId xmlns:p14="http://schemas.microsoft.com/office/powerpoint/2010/main" val="4117685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Good</a:t>
            </a:r>
            <a:r>
              <a:rPr lang="en-US" baseline="0" dirty="0" smtClean="0"/>
              <a:t> </a:t>
            </a:r>
            <a:r>
              <a:rPr lang="en-US" baseline="0" dirty="0" smtClean="0"/>
              <a:t>morning.  </a:t>
            </a:r>
            <a:r>
              <a:rPr lang="en-US" baseline="0" dirty="0" smtClean="0"/>
              <a:t>I’m LNS from NRL’s NCARAI.  Today I will discuss my recent work on 1-S SSL. The primary goal my research was to achieve comparable performance with labeling only 1 example/class as the performance with labeling thousands of examples/class.</a:t>
            </a:r>
          </a:p>
        </p:txBody>
      </p:sp>
      <p:sp>
        <p:nvSpPr>
          <p:cNvPr id="4" name="Slide Number Placeholder 3"/>
          <p:cNvSpPr>
            <a:spLocks noGrp="1"/>
          </p:cNvSpPr>
          <p:nvPr>
            <p:ph type="sldNum" sz="quarter" idx="10"/>
          </p:nvPr>
        </p:nvSpPr>
        <p:spPr/>
        <p:txBody>
          <a:bodyPr/>
          <a:lstStyle/>
          <a:p>
            <a:fld id="{FCA6B572-9B63-4A53-87AF-A260FC3A8AA6}" type="slidenum">
              <a:rPr lang="en-US" smtClean="0"/>
              <a:t>1</a:t>
            </a:fld>
            <a:endParaRPr lang="en-US"/>
          </a:p>
        </p:txBody>
      </p:sp>
    </p:spTree>
    <p:extLst>
      <p:ext uri="{BB962C8B-B14F-4D97-AF65-F5344CB8AC3E}">
        <p14:creationId xmlns:p14="http://schemas.microsoft.com/office/powerpoint/2010/main" val="18088770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summary, we learned from the previous experiments</a:t>
            </a:r>
            <a:r>
              <a:rPr lang="en-US" baseline="0" dirty="0" smtClean="0"/>
              <a:t> that good class prototypes matter and there are large differences in class performances.  These insights lead us to the first two methods in BOSS; prototype refining and class balancing methods.  In addition, self-training can be used to get a final bump in performance to fully supervised level, as will be demonstrated shortly.</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10</a:t>
            </a:fld>
            <a:endParaRPr lang="en-US"/>
          </a:p>
        </p:txBody>
      </p:sp>
    </p:spTree>
    <p:extLst>
      <p:ext uri="{BB962C8B-B14F-4D97-AF65-F5344CB8AC3E}">
        <p14:creationId xmlns:p14="http://schemas.microsoft.com/office/powerpoint/2010/main" val="3741495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real-world scenarios, one's data is initially all unlabeled but it is not overly burdensome for an expert to manually sift through some of their dataset to find one iconic example of each class.  In choosing iconic images, the labeler's goal is to pick images that represent the class objects well, while minimizing the amount of background distractors in the image.  </a:t>
            </a:r>
          </a:p>
          <a:p>
            <a:r>
              <a:rPr lang="en-US" dirty="0" smtClean="0"/>
              <a:t>In our own experiments with Cifar-10, we did not rely on the labels but reviewed a small fraction of the training data to manually choose class prototypes. This table shows test accuracies </a:t>
            </a:r>
            <a:r>
              <a:rPr lang="en-US" baseline="0" dirty="0" smtClean="0"/>
              <a:t>for 5 such sets.  As opposed to results shown on slide 7 where randomly picking samples produced accuracies in the 45-71% range, this small amount of effort provides total test accuracies in the range of 72 – 86%, which is a significant improvement.  The class accuracies show that some of the classes still don’t perform well.  With the small amount of additional effort of replacing only 2 of the prototypes for weak classes in sets 2 and 4, we have sets 6 and 7 where the total accuracies to 82-83% range. This iterative replacement of prototypes is what I named prototype refinement.  It does not need to be limited to replacing 2 prototypes or just 1 iteration but I did this here for consistent comparisons.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11</a:t>
            </a:fld>
            <a:endParaRPr lang="en-US"/>
          </a:p>
        </p:txBody>
      </p:sp>
    </p:spTree>
    <p:extLst>
      <p:ext uri="{BB962C8B-B14F-4D97-AF65-F5344CB8AC3E}">
        <p14:creationId xmlns:p14="http://schemas.microsoft.com/office/powerpoint/2010/main" val="26688718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Next we investigated using</a:t>
            </a:r>
            <a:r>
              <a:rPr lang="en-US" baseline="0" dirty="0" smtClean="0"/>
              <a:t> methods that can be found in the class imbalance literature, which encourages consistent accuracies across all the classes when there are major differences in the number of training examples in each class.   I want to point out that these are known methods but I am using them in a brand new context; that is, on unlabeled data.</a:t>
            </a:r>
          </a:p>
          <a:p>
            <a:r>
              <a:rPr lang="en-US" baseline="0" dirty="0" smtClean="0"/>
              <a:t>The class balance methods primarily fall into 2 categories.  The first </a:t>
            </a:r>
            <a:r>
              <a:rPr lang="en-US" baseline="0" dirty="0" smtClean="0"/>
              <a:t>is data oriented, which is to </a:t>
            </a:r>
            <a:r>
              <a:rPr lang="en-US" baseline="0" dirty="0" smtClean="0"/>
              <a:t>over-sample minority classes and under-sample majority samples.  This is an effort to balance the data used for training even though the dataset might be highly skewed.  The second </a:t>
            </a:r>
            <a:r>
              <a:rPr lang="en-US" baseline="0" smtClean="0"/>
              <a:t>is algorithmic and it is </a:t>
            </a:r>
            <a:r>
              <a:rPr lang="en-US" baseline="0" dirty="0" smtClean="0"/>
              <a:t>to modify the loss function to weight the minority classes more than the majority classes.  Of course, one can try hybrids of both types of methods.  </a:t>
            </a:r>
          </a:p>
          <a:p>
            <a:r>
              <a:rPr lang="en-US" baseline="0" dirty="0" smtClean="0"/>
              <a:t>In our work, we studied the impact of 4 methods for class balancing on 1-S SSL. The first is a way to oversample the minority classes. Unlike the labeled data imbalance problem, with unlabeled data, how are we to know which are the minority and majority classes? The method I came up with for knowing which classes are in the minority is to compute pseudo labels for all the unlabeled data and count the predictions as to how many are in each class.  Then we modified our loss function such that the confidence threshold depended on the number of predicted labels.  The equation we used is shown as </a:t>
            </a:r>
            <a:r>
              <a:rPr lang="en-US" baseline="0" dirty="0" err="1" smtClean="0"/>
              <a:t>tau_n</a:t>
            </a:r>
            <a:r>
              <a:rPr lang="en-US" baseline="0" dirty="0" smtClean="0"/>
              <a:t> and it was designed such that the most frequent class will use a threshold of tau while minority classes will use lower thresholds.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12</a:t>
            </a:fld>
            <a:endParaRPr lang="en-US"/>
          </a:p>
        </p:txBody>
      </p:sp>
    </p:spTree>
    <p:extLst>
      <p:ext uri="{BB962C8B-B14F-4D97-AF65-F5344CB8AC3E}">
        <p14:creationId xmlns:p14="http://schemas.microsoft.com/office/powerpoint/2010/main" val="24229305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next two methods lowers the contribution</a:t>
            </a:r>
            <a:r>
              <a:rPr lang="en-US" baseline="0" dirty="0" smtClean="0"/>
              <a:t> to the loss function for the majority classes.  As can be seen by this equation, each term of the unlabeled loss is divided by the count of the number of examples in that class.  Hence, the more predictions in a class, the lower the contribution of each term.</a:t>
            </a:r>
          </a:p>
          <a:p>
            <a:r>
              <a:rPr lang="en-US" baseline="0" dirty="0" smtClean="0"/>
              <a:t>The only difference between methods 2 and 3 is that in 3 we compute the class counts of pseudo-labels of samples with predictions above the threshold while method 2 counts all of the pseudo-labels.  Method 3 makes sense as it allows each class to actually contribute an equivalent amount to </a:t>
            </a:r>
            <a:r>
              <a:rPr lang="en-US" baseline="0" dirty="0" err="1" smtClean="0"/>
              <a:t>L_u</a:t>
            </a:r>
            <a:r>
              <a:rPr lang="en-US" baseline="0" dirty="0" smtClean="0"/>
              <a:t> but the weights in method 3 can have large swings, so we tested both.  Method 4 is a </a:t>
            </a:r>
            <a:r>
              <a:rPr lang="en-US" baseline="0" dirty="0" err="1" smtClean="0"/>
              <a:t>a</a:t>
            </a:r>
            <a:r>
              <a:rPr lang="en-US" baseline="0" dirty="0" smtClean="0"/>
              <a:t> combination of class balance methods 1 and 3.</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13</a:t>
            </a:fld>
            <a:endParaRPr lang="en-US"/>
          </a:p>
        </p:txBody>
      </p:sp>
    </p:spTree>
    <p:extLst>
      <p:ext uri="{BB962C8B-B14F-4D97-AF65-F5344CB8AC3E}">
        <p14:creationId xmlns:p14="http://schemas.microsoft.com/office/powerpoint/2010/main" val="420819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As a final </a:t>
            </a:r>
            <a:r>
              <a:rPr lang="en-US" u="none" dirty="0" smtClean="0"/>
              <a:t>step, we used self-training</a:t>
            </a:r>
            <a:r>
              <a:rPr lang="en-US" u="none" baseline="0" dirty="0" smtClean="0"/>
              <a:t> for a final boost to achieve the same levels of test accuracy as supervised learning.  Self-training is a standard SSL technique where a trained model is</a:t>
            </a:r>
            <a:r>
              <a:rPr lang="en-US" baseline="0" dirty="0" smtClean="0"/>
              <a:t> used to create labels for the highest </a:t>
            </a:r>
            <a:r>
              <a:rPr lang="en-US" baseline="0" smtClean="0"/>
              <a:t>confidence unlabeled </a:t>
            </a:r>
            <a:r>
              <a:rPr lang="en-US" baseline="0" dirty="0" smtClean="0"/>
              <a:t>examples and they are combined with the labeled samples for training a new network.  This differs only a little from pseudo-labeling but labeled data plays a different role than unlabeled data so it matters.  As for the issue that some of the labels might be wrong, DNNs are robust to low levels of labeling noise and we were targeting obtaining near 90% accuracy on the first iteration and such a small level of label noise does not hurt and could even improve the generalization performance.  In addition, we sort the predictions and label only the highest confidence samples of those unlabeled samples used in the training, which are likely to have a much higher accuracy than the test accuracy for two reason: these are the highest confidence samples and the network was trained on them.</a:t>
            </a:r>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14</a:t>
            </a:fld>
            <a:endParaRPr lang="en-US"/>
          </a:p>
        </p:txBody>
      </p:sp>
    </p:spTree>
    <p:extLst>
      <p:ext uri="{BB962C8B-B14F-4D97-AF65-F5344CB8AC3E}">
        <p14:creationId xmlns:p14="http://schemas.microsoft.com/office/powerpoint/2010/main" val="15826688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This table</a:t>
            </a:r>
            <a:r>
              <a:rPr lang="en-US" baseline="0" dirty="0" smtClean="0"/>
              <a:t> </a:t>
            </a:r>
            <a:r>
              <a:rPr lang="en-US" dirty="0" smtClean="0"/>
              <a:t>shows our main results.  As before, sets 1 -5 are class prototypes picked visually.  Sets 6, 7 are improved with prototype</a:t>
            </a:r>
            <a:r>
              <a:rPr lang="en-US" baseline="0" dirty="0" smtClean="0"/>
              <a:t> refining</a:t>
            </a:r>
            <a:r>
              <a:rPr lang="en-US" dirty="0" smtClean="0"/>
              <a:t> by replacing</a:t>
            </a:r>
            <a:r>
              <a:rPr lang="en-US" baseline="0" dirty="0" smtClean="0"/>
              <a:t> 2 poorly performing class prototypes.  The results reported in this table are the accuracies for the entire Cifar-10 test set, where we provide the average and STD of 4 runs.  The second column is for </a:t>
            </a:r>
            <a:r>
              <a:rPr lang="en-US" baseline="0" dirty="0" err="1" smtClean="0"/>
              <a:t>FixMatch</a:t>
            </a:r>
            <a:r>
              <a:rPr lang="en-US" baseline="0" dirty="0" smtClean="0"/>
              <a:t> performance with prototypes, which shows improvement over the original </a:t>
            </a:r>
            <a:r>
              <a:rPr lang="en-US" baseline="0" dirty="0" err="1" smtClean="0"/>
              <a:t>FixMatch</a:t>
            </a:r>
            <a:r>
              <a:rPr lang="en-US" baseline="0" dirty="0" smtClean="0"/>
              <a:t> results.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next 4 columns shows the test accuracies for each of the 4 class balancing methods.  These results demonstrate that the class balancing methods provides substantial improvement over the </a:t>
            </a:r>
            <a:r>
              <a:rPr lang="en-US" baseline="0" dirty="0" err="1" smtClean="0"/>
              <a:t>FixMatch</a:t>
            </a:r>
            <a:r>
              <a:rPr lang="en-US" baseline="0" dirty="0" smtClean="0"/>
              <a:t> with prototypes results.   Set 3 is interesting because it shows that a good choice of prototypes has the potential to produce good results and adding class balancing improves the performance to over 90%. Similarly, when using prototype refining, as in sets 6, 7, class balancing uniformly improves the test accuracies to over 90%.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The final 4 columns show the performance of self-training by adding 5, 10, 20, or 40 examples/class to the original 1 labeled sample/class. Here we took the model from the runs shown in bold, fed the unlabeled data through the model, sorted the results and perform self-training using the most confident predictions as additional labeled examples.   It is clear that these results are quite close to the results for the fully supervised results for this model of 94.9+-0.3%.  Finally, I’d like to point out that these results were obtained using a modification of the original </a:t>
            </a:r>
            <a:r>
              <a:rPr lang="en-US" baseline="0" dirty="0" err="1" smtClean="0"/>
              <a:t>TensorFlow</a:t>
            </a:r>
            <a:r>
              <a:rPr lang="en-US" baseline="0" dirty="0" smtClean="0"/>
              <a:t> implementation of </a:t>
            </a:r>
            <a:r>
              <a:rPr lang="en-US" baseline="0" dirty="0" err="1" smtClean="0"/>
              <a:t>FixMatch</a:t>
            </a:r>
            <a:r>
              <a:rPr lang="en-US" baseline="0" dirty="0" smtClean="0"/>
              <a:t> but I also modified a </a:t>
            </a:r>
            <a:r>
              <a:rPr lang="en-US" baseline="0" dirty="0" err="1" smtClean="0"/>
              <a:t>PyTorch</a:t>
            </a:r>
            <a:r>
              <a:rPr lang="en-US" baseline="0" dirty="0" smtClean="0"/>
              <a:t> reimplementation and the results for the reimplementation are reported in the square brackets.  The </a:t>
            </a:r>
            <a:r>
              <a:rPr lang="en-US" baseline="0" dirty="0" err="1" smtClean="0"/>
              <a:t>PyTorch</a:t>
            </a:r>
            <a:r>
              <a:rPr lang="en-US" baseline="0" dirty="0" smtClean="0"/>
              <a:t> results are substantially different than the TF results, from which one can conclude that 1S SSL is a sensitive creature so we investigated this a bit further.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15</a:t>
            </a:fld>
            <a:endParaRPr lang="en-US"/>
          </a:p>
        </p:txBody>
      </p:sp>
    </p:spTree>
    <p:extLst>
      <p:ext uri="{BB962C8B-B14F-4D97-AF65-F5344CB8AC3E}">
        <p14:creationId xmlns:p14="http://schemas.microsoft.com/office/powerpoint/2010/main" val="14420030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1S</a:t>
            </a:r>
            <a:r>
              <a:rPr lang="en-US" baseline="0" dirty="0" smtClean="0"/>
              <a:t> SSL is not only sensitive to implementation, it is also sensitive to HPs.  When we researched this, we discovered something quite interesting – that there are two fundamentally different causes for poor class performance.   As we described earlier, sometimes there are instabilities during training as shown with the red curve.  In addition, there are cases without instabilities that simply didn’t attain high accuracies.  Generally this is due to poor class prototypes and can be significantly improved by prototype refining.  In addition, we found that the HPs provide another way to improve the performance.</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16</a:t>
            </a:fld>
            <a:endParaRPr lang="en-US"/>
          </a:p>
        </p:txBody>
      </p:sp>
    </p:spTree>
    <p:extLst>
      <p:ext uri="{BB962C8B-B14F-4D97-AF65-F5344CB8AC3E}">
        <p14:creationId xmlns:p14="http://schemas.microsoft.com/office/powerpoint/2010/main" val="27938892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a:t>
            </a:r>
            <a:r>
              <a:rPr lang="en-US" baseline="0" dirty="0" smtClean="0"/>
              <a:t> turns out important to identify which of the 2 causes is responsible for the poor performance because the solution for each is the opposite of the other.  For instability problems one wants to decrease the amount of class balancing.  For the poor minimum problem, one wants to increase the amount of class balancing.  This is demonstrated on the next slide.</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17</a:t>
            </a:fld>
            <a:endParaRPr lang="en-US"/>
          </a:p>
        </p:txBody>
      </p:sp>
    </p:spTree>
    <p:extLst>
      <p:ext uri="{BB962C8B-B14F-4D97-AF65-F5344CB8AC3E}">
        <p14:creationId xmlns:p14="http://schemas.microsoft.com/office/powerpoint/2010/main" val="297129354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Slide 15 shows that even</a:t>
            </a:r>
            <a:r>
              <a:rPr lang="en-US" baseline="0" dirty="0" smtClean="0"/>
              <a:t> with class balancing there are times when the performance is below 85%.  We looked into those cases and most of them were due to instabilities, with the exception of set 4, which was caused by poor prototypes/minimum. The rules on the previous slide were used to tune the HPs as indicated and the results are shown in this table.  Even small changes to the HPs has the potential to significantly improve performance, such as accuracy going from 80% to 94.5%.</a:t>
            </a:r>
          </a:p>
          <a:p>
            <a:r>
              <a:rPr lang="en-US" baseline="0" dirty="0" smtClean="0"/>
              <a:t>This sensitivity can be viewed either as a problem or potentially as a benefit, which I will describe in the next slides.</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18</a:t>
            </a:fld>
            <a:endParaRPr lang="en-US"/>
          </a:p>
        </p:txBody>
      </p:sp>
    </p:spTree>
    <p:extLst>
      <p:ext uri="{BB962C8B-B14F-4D97-AF65-F5344CB8AC3E}">
        <p14:creationId xmlns:p14="http://schemas.microsoft.com/office/powerpoint/2010/main" val="231968781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smtClean="0"/>
              <a:t>Time to wrap up.  I’d like to</a:t>
            </a:r>
            <a:r>
              <a:rPr lang="en-US" baseline="0" dirty="0" smtClean="0"/>
              <a:t> think that these results demonstrate that it is not necessary to label large numbers of images to reach high accuracies. In addition, </a:t>
            </a:r>
            <a:r>
              <a:rPr lang="en-US" dirty="0" smtClean="0"/>
              <a:t>I believe training has a fundamental</a:t>
            </a:r>
            <a:r>
              <a:rPr lang="en-US" baseline="0" dirty="0" smtClean="0"/>
              <a:t> imbalance problem and the brute force way to solve it is to use lots of labeled training data.  However, more elegant solutions are possible and what I proposed here is just a start.  </a:t>
            </a:r>
            <a:endParaRPr lang="en-US" dirty="0" smtClean="0"/>
          </a:p>
          <a:p>
            <a:r>
              <a:rPr lang="en-US" baseline="0" dirty="0" smtClean="0"/>
              <a:t>Next, I think 1S SSL opens up new opportunities to better understand the impact of features in a single training image; hence, we have the potential to learn what are good features and what are not good for training.  </a:t>
            </a:r>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19</a:t>
            </a:fld>
            <a:endParaRPr lang="en-US"/>
          </a:p>
        </p:txBody>
      </p:sp>
    </p:spTree>
    <p:extLst>
      <p:ext uri="{BB962C8B-B14F-4D97-AF65-F5344CB8AC3E}">
        <p14:creationId xmlns:p14="http://schemas.microsoft.com/office/powerpoint/2010/main" val="28447180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 summarizes</a:t>
            </a:r>
            <a:r>
              <a:rPr lang="en-US" baseline="0" dirty="0" smtClean="0"/>
              <a:t> the topics of my talk. I will present a slide as to why I think this achievement is important.  There is another slide on how I define and understand SSL.  Then I will get into the details of our work on 1-S SSL.  In particular, our investigation started with interesting empirical observations of 1-S SSL that directly lead to our BOSS methods.  I will describe the 3 BOSS techniques of prototype refinement, class balancing, and self-training.  Finally I will present my results and end with some insights.</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2</a:t>
            </a:fld>
            <a:endParaRPr lang="en-US"/>
          </a:p>
        </p:txBody>
      </p:sp>
    </p:spTree>
    <p:extLst>
      <p:ext uri="{BB962C8B-B14F-4D97-AF65-F5344CB8AC3E}">
        <p14:creationId xmlns:p14="http://schemas.microsoft.com/office/powerpoint/2010/main" val="40961562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Furthermore, the high sensitivity of 1S SSL can be educational for those new to DL and want to learn about fine tuning.  I’m also advocating running </a:t>
            </a:r>
            <a:r>
              <a:rPr lang="en-US" baseline="0" dirty="0" err="1" smtClean="0"/>
              <a:t>AutoML</a:t>
            </a:r>
            <a:r>
              <a:rPr lang="en-US" baseline="0" dirty="0" smtClean="0"/>
              <a:t> or NAS with 1S SSL to learn automatically find the best models and HPs.    In addition, I will point out what I think a problem in the DL research community; all too commonly researchers compare their novel arch, loss, or opt functions on standard benchmarks, show an insignificant half percent improvement and declare a new </a:t>
            </a:r>
            <a:r>
              <a:rPr lang="en-US" baseline="0" dirty="0" err="1" smtClean="0"/>
              <a:t>SotA</a:t>
            </a:r>
            <a:r>
              <a:rPr lang="en-US" baseline="0" dirty="0" smtClean="0"/>
              <a:t>.  IMO, comparisons in the realm of 1S SSL will better differentiate novel </a:t>
            </a:r>
            <a:r>
              <a:rPr lang="en-US" baseline="0" dirty="0" err="1" smtClean="0"/>
              <a:t>SotA</a:t>
            </a:r>
            <a:r>
              <a:rPr lang="en-US" baseline="0" dirty="0" smtClean="0"/>
              <a:t> methods.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smtClean="0"/>
              <a:t>Finally, I think these methods can be valuable and I am looking to test them on practical applications of these ideas.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baseline="0"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20</a:t>
            </a:fld>
            <a:endParaRPr lang="en-US"/>
          </a:p>
        </p:txBody>
      </p:sp>
    </p:spTree>
    <p:extLst>
      <p:ext uri="{BB962C8B-B14F-4D97-AF65-F5344CB8AC3E}">
        <p14:creationId xmlns:p14="http://schemas.microsoft.com/office/powerpoint/2010/main" val="1627097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CA6B572-9B63-4A53-87AF-A260FC3A8AA6}" type="slidenum">
              <a:rPr lang="en-US" smtClean="0"/>
              <a:t>21</a:t>
            </a:fld>
            <a:endParaRPr lang="en-US"/>
          </a:p>
        </p:txBody>
      </p:sp>
    </p:spTree>
    <p:extLst>
      <p:ext uri="{BB962C8B-B14F-4D97-AF65-F5344CB8AC3E}">
        <p14:creationId xmlns:p14="http://schemas.microsoft.com/office/powerpoint/2010/main" val="10320898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It is universally known that there are 3 key ingredients for deep learning: the algorithms, heavy duty computational resources, and thousands of labeled training samples.  Of these 3, the greatest barrier to new DL applications is the chore of manually labeling huge numbers of training data.  On the other hand, the typical </a:t>
            </a:r>
            <a:r>
              <a:rPr lang="en-US" baseline="0" dirty="0" smtClean="0"/>
              <a:t>scenario for a new application </a:t>
            </a:r>
            <a:r>
              <a:rPr lang="en-US" baseline="0" dirty="0" smtClean="0"/>
              <a:t>is where one has lots of unlabeled data but little time for labeling.  So the ideal scenario is to make labeling a trivial effort.  Today I will describe how to obtain performance comparable to fully supervised learning while only labeling 1 training example/class.</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3</a:t>
            </a:fld>
            <a:endParaRPr lang="en-US"/>
          </a:p>
        </p:txBody>
      </p:sp>
    </p:spTree>
    <p:extLst>
      <p:ext uri="{BB962C8B-B14F-4D97-AF65-F5344CB8AC3E}">
        <p14:creationId xmlns:p14="http://schemas.microsoft.com/office/powerpoint/2010/main" val="2639131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Supervised</a:t>
            </a:r>
            <a:r>
              <a:rPr lang="en-US" baseline="0" dirty="0" smtClean="0"/>
              <a:t> learning is where we train on only labeled training samples and labels are needed to define the desired task; such as differentiating between a cat and a car.  In unsupervised learning we train with only unlabeled samples and the goal is for the network to learn to transform the input into representations that can be useful for downstream tasks.  SSL combines the best of both: use a small amount of labeled data, specifically to define the relevant task and use lots of unlabeled data to help learn representations that improve generalization and avoid overfitting the labeled data.</a:t>
            </a:r>
          </a:p>
          <a:p>
            <a:r>
              <a:rPr lang="en-US" baseline="0" dirty="0" smtClean="0"/>
              <a:t>Obviously, the smallest amount of labeled data one can use in training is only 1 example/class and I will describe my efforts to reach this ideal.</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4</a:t>
            </a:fld>
            <a:endParaRPr lang="en-US"/>
          </a:p>
        </p:txBody>
      </p:sp>
    </p:spTree>
    <p:extLst>
      <p:ext uri="{BB962C8B-B14F-4D97-AF65-F5344CB8AC3E}">
        <p14:creationId xmlns:p14="http://schemas.microsoft.com/office/powerpoint/2010/main" val="36314474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I</a:t>
            </a:r>
            <a:r>
              <a:rPr lang="en-US" dirty="0" smtClean="0"/>
              <a:t>n this one slide I will remind you of what you will need to know</a:t>
            </a:r>
            <a:r>
              <a:rPr lang="en-US" baseline="0" dirty="0" smtClean="0"/>
              <a:t> about training neural networks.  They are composed of layers and each layer takes as input the output from the previous layer.  It is multiplied by a matrix W that is composed of trainable weights, and we add a vector of trainable biases.  The results are acted upon by a non-linear function to produce the output of the layer.  If you do this recursively, you start with some input X and the network outputs </a:t>
            </a:r>
            <a:r>
              <a:rPr lang="en-US" baseline="0" dirty="0" err="1" smtClean="0"/>
              <a:t>y_L</a:t>
            </a:r>
            <a:r>
              <a:rPr lang="en-US" baseline="0" dirty="0" smtClean="0"/>
              <a:t>.</a:t>
            </a:r>
          </a:p>
          <a:p>
            <a:r>
              <a:rPr lang="en-US" baseline="0" dirty="0" smtClean="0"/>
              <a:t>This is easier to understand pictorially.  You have an image X that has a label that says this is a speed limit sign and not any of the other possibilities.  This input is fed through the network and what comes out is different from the label.  The error between the two is called the Loss and this loss is back propagated through the network, modifying the weights and biases so that the next time you feed this image through the network what will come out is closer to the label.  </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endParaRPr lang="en-US" dirty="0" smtClean="0"/>
          </a:p>
          <a:p>
            <a:r>
              <a:rPr lang="en-US" dirty="0" smtClean="0"/>
              <a:t>`</a:t>
            </a:r>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5</a:t>
            </a:fld>
            <a:endParaRPr lang="en-US"/>
          </a:p>
        </p:txBody>
      </p:sp>
    </p:spTree>
    <p:extLst>
      <p:ext uri="{BB962C8B-B14F-4D97-AF65-F5344CB8AC3E}">
        <p14:creationId xmlns:p14="http://schemas.microsoft.com/office/powerpoint/2010/main" val="3567408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Any</a:t>
            </a:r>
            <a:r>
              <a:rPr lang="en-US" baseline="0" dirty="0" smtClean="0"/>
              <a:t> investigation needs to start with the </a:t>
            </a:r>
            <a:r>
              <a:rPr lang="en-US" baseline="0" dirty="0" err="1" smtClean="0"/>
              <a:t>SotA</a:t>
            </a:r>
            <a:r>
              <a:rPr lang="en-US" baseline="0" dirty="0" smtClean="0"/>
              <a:t> methods and last January, I found </a:t>
            </a:r>
            <a:r>
              <a:rPr lang="en-US" baseline="0" dirty="0" err="1" smtClean="0"/>
              <a:t>FixMatch</a:t>
            </a:r>
            <a:r>
              <a:rPr lang="en-US" baseline="0" dirty="0" smtClean="0"/>
              <a:t> to be a </a:t>
            </a:r>
            <a:r>
              <a:rPr lang="en-US" baseline="0" dirty="0" err="1" smtClean="0"/>
              <a:t>SotA</a:t>
            </a:r>
            <a:r>
              <a:rPr lang="en-US" baseline="0" dirty="0" smtClean="0"/>
              <a:t> method for SSL and chose it as my starting point.  It is also somewhat simple; primarily being based on consistency regularization with some pseudo-labeling thrown in too.  The idea with CR or also known as consistency training is to train the network to make the same prediction on augmented versions of an unlabeled image as on the original image.  Consistency training has become quite popular this year in unsupervised and semi-supervised training.  It builds on invariant image transformations, such as weak to strong data augmentation methods.  Pseudo-labeling is where one uses the model to guess labels for the unlabeled samples and use confident samples for training.</a:t>
            </a:r>
            <a:br>
              <a:rPr lang="en-US" baseline="0" dirty="0" smtClean="0"/>
            </a:br>
            <a:r>
              <a:rPr lang="en-US" baseline="0" dirty="0" smtClean="0"/>
              <a:t>The </a:t>
            </a:r>
            <a:r>
              <a:rPr lang="en-US" baseline="0" dirty="0" err="1" smtClean="0"/>
              <a:t>FixMatch</a:t>
            </a:r>
            <a:r>
              <a:rPr lang="en-US" baseline="0" dirty="0" smtClean="0"/>
              <a:t> loss function is a combination of the supervised and unsupervised terms.  The supervised loss is simply the common cross-entropy </a:t>
            </a:r>
            <a:r>
              <a:rPr lang="en-US" baseline="0" dirty="0" err="1" smtClean="0"/>
              <a:t>softmax</a:t>
            </a:r>
            <a:r>
              <a:rPr lang="en-US" baseline="0" dirty="0" smtClean="0"/>
              <a:t> loss, represented by H.</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6</a:t>
            </a:fld>
            <a:endParaRPr lang="en-US"/>
          </a:p>
        </p:txBody>
      </p:sp>
    </p:spTree>
    <p:extLst>
      <p:ext uri="{BB962C8B-B14F-4D97-AF65-F5344CB8AC3E}">
        <p14:creationId xmlns:p14="http://schemas.microsoft.com/office/powerpoint/2010/main" val="36683761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The unsupervised loss is shown here p</a:t>
            </a:r>
            <a:r>
              <a:rPr lang="en-US" dirty="0" smtClean="0"/>
              <a:t>ictorially where</a:t>
            </a:r>
            <a:r>
              <a:rPr lang="en-US" baseline="0" dirty="0" smtClean="0"/>
              <a:t> we weakly augment an image, run it through the model and if the prediction is confident we assign the image with this pseudo-label.  The same image is also strongly augmented, fed through model and the loss compares this prediction to the pseudo-label.  The equation represents these parts thus….</a:t>
            </a:r>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7</a:t>
            </a:fld>
            <a:endParaRPr lang="en-US"/>
          </a:p>
        </p:txBody>
      </p:sp>
    </p:spTree>
    <p:extLst>
      <p:ext uri="{BB962C8B-B14F-4D97-AF65-F5344CB8AC3E}">
        <p14:creationId xmlns:p14="http://schemas.microsoft.com/office/powerpoint/2010/main" val="6786529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a:t>
            </a:r>
            <a:r>
              <a:rPr lang="en-US" baseline="0" dirty="0" smtClean="0"/>
              <a:t> I want to transition to our empirical observations that lead to BOSS.  The </a:t>
            </a:r>
            <a:r>
              <a:rPr lang="en-US" baseline="0" dirty="0" err="1" smtClean="0"/>
              <a:t>FixMatch</a:t>
            </a:r>
            <a:r>
              <a:rPr lang="en-US" baseline="0" dirty="0" smtClean="0"/>
              <a:t> paper described some experimentation with1-S  SSL on Cifar-10 data but they relied on the labels to take random samplings of each class and they obtained final test accuracies in a large range from 49 – 85%.  They even used a supervised model to choose 8 samplings (1/class) from high quality to low quality and stated that training with the high quality samples produced a network with 78% test accuracy while training with the low quality samples failed to converge at all. The images here show examples of high quality samples and to the human eye, look to be good quality. A lesson here is that what you use for a class prototype matters.</a:t>
            </a:r>
            <a:br>
              <a:rPr lang="en-US" baseline="0" dirty="0" smtClean="0"/>
            </a:br>
            <a:r>
              <a:rPr lang="en-US" baseline="0" dirty="0" smtClean="0"/>
              <a:t>When we investigated 1S SSL further, we discovered an interesting phenomenon, which is recorded in our paper posted on </a:t>
            </a:r>
            <a:r>
              <a:rPr lang="en-US" baseline="0" dirty="0" err="1" smtClean="0"/>
              <a:t>arXiv</a:t>
            </a:r>
            <a:r>
              <a:rPr lang="en-US" baseline="0" dirty="0" smtClean="0"/>
              <a:t>. This table lists the results of 6 training runs using 1S SSL with random prototypes.  On the left you see the range on test accuracies go from 45 – 71%.  When we next looked at the test accuracies for each class, we found something fascinating.  Some of the class accuracies were near 100% and others were close to 0.  And within a given class, there were large variations, which again reinforces the lesson that what you use for a class prototype matters.</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8</a:t>
            </a:fld>
            <a:endParaRPr lang="en-US"/>
          </a:p>
        </p:txBody>
      </p:sp>
    </p:spTree>
    <p:extLst>
      <p:ext uri="{BB962C8B-B14F-4D97-AF65-F5344CB8AC3E}">
        <p14:creationId xmlns:p14="http://schemas.microsoft.com/office/powerpoint/2010/main" val="42784448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Also we looked at the class accuracies during</a:t>
            </a:r>
            <a:r>
              <a:rPr lang="en-US" baseline="0" dirty="0" smtClean="0"/>
              <a:t> the training and discovered that the differences between classes can change during training and that the training of some classes can be unstable, which I will discuss near the end of this presentation.  So what does all this mean and how can we use it? In particular, if </a:t>
            </a:r>
            <a:r>
              <a:rPr lang="en-US" baseline="0" smtClean="0"/>
              <a:t>you think about it, </a:t>
            </a:r>
            <a:r>
              <a:rPr lang="en-US" baseline="0" dirty="0" smtClean="0"/>
              <a:t>the greatest benefit can come from improving the performance of the weakest classes.  </a:t>
            </a:r>
            <a:br>
              <a:rPr lang="en-US" baseline="0" dirty="0" smtClean="0"/>
            </a:br>
            <a:r>
              <a:rPr lang="en-US" baseline="0" dirty="0" smtClean="0"/>
              <a:t>With a little bit of thinking one realizes that during training some classes get behind and the model will rarely predict these weak classes for the unlabeled data.  Hence, it is difficult with only 1 example/class to overcome this early deficit.</a:t>
            </a:r>
          </a:p>
          <a:p>
            <a:endParaRPr lang="en-US" baseline="0" dirty="0" smtClean="0"/>
          </a:p>
          <a:p>
            <a:endParaRPr lang="en-US" baseline="0" dirty="0" smtClean="0"/>
          </a:p>
          <a:p>
            <a:endParaRPr lang="en-US" baseline="0" dirty="0" smtClean="0"/>
          </a:p>
          <a:p>
            <a:endParaRPr lang="en-US" baseline="0" dirty="0" smtClean="0"/>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FCA6B572-9B63-4A53-87AF-A260FC3A8AA6}" type="slidenum">
              <a:rPr lang="en-US" smtClean="0"/>
              <a:t>9</a:t>
            </a:fld>
            <a:endParaRPr lang="en-US"/>
          </a:p>
        </p:txBody>
      </p:sp>
    </p:spTree>
    <p:extLst>
      <p:ext uri="{BB962C8B-B14F-4D97-AF65-F5344CB8AC3E}">
        <p14:creationId xmlns:p14="http://schemas.microsoft.com/office/powerpoint/2010/main" val="78441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F5E899D2-557D-4961-8B1E-219E2BA74E52}" type="datetime1">
              <a:rPr lang="en-US" smtClean="0"/>
              <a:t>8/16/2020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7016482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D1C7134-4135-4CB9-8EF8-36DA18E9D1C8}" type="datetime1">
              <a:rPr lang="en-US" smtClean="0"/>
              <a:t>8/16/2020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299310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4781"/>
            <a:ext cx="2057400" cy="329088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154781"/>
            <a:ext cx="6019800" cy="32908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5C5F252-834A-4924-8EFC-C04D91851A8A}" type="datetime1">
              <a:rPr lang="en-US" smtClean="0"/>
              <a:t>8/16/2020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9676436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0673E5-4A22-4419-929F-E7F7FD5B46E1}" type="datetime1">
              <a:rPr lang="en-US" smtClean="0"/>
              <a:t>8/16/2020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1285146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8596A2F-92C1-4A13-AA9B-93673C4B2BEB}" type="datetime1">
              <a:rPr lang="en-US" smtClean="0"/>
              <a:t>8/16/2020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3062036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900113"/>
            <a:ext cx="4038600" cy="254555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A5CD004-B422-41B8-A934-7247CFA08C9C}" type="datetime1">
              <a:rPr lang="en-US" smtClean="0"/>
              <a:t>8/16/2020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9705083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A9EBA656-BF18-4949-988D-EAF58AF902EB}" type="datetime1">
              <a:rPr lang="en-US" smtClean="0"/>
              <a:t>8/16/2020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9130542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ADD11A0-2116-4112-B0BE-6EEE52A7362C}" type="datetime1">
              <a:rPr lang="en-US" smtClean="0"/>
              <a:t>8/16/2020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106475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C86B11-06A4-43F0-96DC-38FFCF6D4330}" type="datetime1">
              <a:rPr lang="en-US" smtClean="0"/>
              <a:t>8/16/2020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25566732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32D605-7714-4A83-A8FC-396A32A58FB7}" type="datetime1">
              <a:rPr lang="en-US" smtClean="0"/>
              <a:t>8/16/2020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1696935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CD6A613-FACB-4DD7-AFCB-7C2804E90392}" type="datetime1">
              <a:rPr lang="en-US" smtClean="0"/>
              <a:t>8/16/2020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7383EF-49D2-1B41-8C7D-9D347A7E21C1}" type="slidenum">
              <a:rPr lang="en-US" smtClean="0"/>
              <a:t>‹#›</a:t>
            </a:fld>
            <a:endParaRPr lang="en-US"/>
          </a:p>
        </p:txBody>
      </p:sp>
    </p:spTree>
    <p:extLst>
      <p:ext uri="{BB962C8B-B14F-4D97-AF65-F5344CB8AC3E}">
        <p14:creationId xmlns:p14="http://schemas.microsoft.com/office/powerpoint/2010/main" val="37566485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AC4FE33-E2F5-4782-A5BE-32FDA255E004}" type="datetime1">
              <a:rPr lang="en-US" smtClean="0"/>
              <a:t>8/16/2020</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1A7383EF-49D2-1B41-8C7D-9D347A7E21C1}" type="slidenum">
              <a:rPr lang="en-US" smtClean="0"/>
              <a:t>‹#›</a:t>
            </a:fld>
            <a:endParaRPr lang="en-US"/>
          </a:p>
        </p:txBody>
      </p:sp>
    </p:spTree>
    <p:extLst>
      <p:ext uri="{BB962C8B-B14F-4D97-AF65-F5344CB8AC3E}">
        <p14:creationId xmlns:p14="http://schemas.microsoft.com/office/powerpoint/2010/main" val="14326645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17.emf"/></Relationships>
</file>

<file path=ppt/slides/_rels/slide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19.emf"/><Relationship Id="rId4" Type="http://schemas.openxmlformats.org/officeDocument/2006/relationships/image" Target="../media/image18.emf"/></Relationships>
</file>

<file path=ppt/slides/_rels/slide1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3.xml"/><Relationship Id="rId1" Type="http://schemas.openxmlformats.org/officeDocument/2006/relationships/slideLayout" Target="../slideLayouts/slideLayout4.xml"/><Relationship Id="rId4" Type="http://schemas.openxmlformats.org/officeDocument/2006/relationships/image" Target="../media/image20.emf"/></Relationships>
</file>

<file path=ppt/slides/_rels/slide1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openxmlformats.org/officeDocument/2006/relationships/image" Target="../media/image21.emf"/></Relationships>
</file>

<file path=ppt/slides/_rels/slide1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23.emf"/></Relationships>
</file>

<file path=ppt/slides/_rels/slide1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0.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1.xml"/><Relationship Id="rId1" Type="http://schemas.openxmlformats.org/officeDocument/2006/relationships/slideLayout" Target="../slideLayouts/slideLayout4.xml"/><Relationship Id="rId4" Type="http://schemas.openxmlformats.org/officeDocument/2006/relationships/image" Target="../media/image24.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8" Type="http://schemas.openxmlformats.org/officeDocument/2006/relationships/image" Target="../media/image39.png"/><Relationship Id="rId3" Type="http://schemas.openxmlformats.org/officeDocument/2006/relationships/image" Target="../media/image2.emf"/><Relationship Id="rId7" Type="http://schemas.openxmlformats.org/officeDocument/2006/relationships/image" Target="../media/image38.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image" Target="../media/image110.png"/></Relationships>
</file>

<file path=ppt/slides/_rels/slide6.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0.em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image" Target="../media/image11.emf"/><Relationship Id="rId5" Type="http://schemas.openxmlformats.org/officeDocument/2006/relationships/image" Target="../media/image10.em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3.emf"/><Relationship Id="rId4" Type="http://schemas.openxmlformats.org/officeDocument/2006/relationships/image" Target="../media/image12.emf"/></Relationships>
</file>

<file path=ppt/slides/_rels/slide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image" Target="../media/image15.emf"/><Relationship Id="rId5" Type="http://schemas.openxmlformats.org/officeDocument/2006/relationships/image" Target="../media/image14.emf"/><Relationship Id="rId4" Type="http://schemas.openxmlformats.org/officeDocument/2006/relationships/image" Target="../media/image12.emf"/></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00063" y="1208978"/>
            <a:ext cx="7958137" cy="1195108"/>
          </a:xfrm>
        </p:spPr>
        <p:txBody>
          <a:bodyPr>
            <a:noAutofit/>
          </a:bodyPr>
          <a:lstStyle/>
          <a:p>
            <a:r>
              <a:rPr lang="en-US" sz="2800" b="1" dirty="0">
                <a:solidFill>
                  <a:srgbClr val="FBBE08"/>
                </a:solidFill>
                <a:latin typeface="Arial"/>
                <a:cs typeface="Arial"/>
              </a:rPr>
              <a:t>Building One-Shot Semi-supervised (BOSS) Learning up to Fully Supervised Performance</a:t>
            </a:r>
          </a:p>
        </p:txBody>
      </p:sp>
      <p:sp>
        <p:nvSpPr>
          <p:cNvPr id="3" name="Subtitle 2"/>
          <p:cNvSpPr>
            <a:spLocks noGrp="1"/>
          </p:cNvSpPr>
          <p:nvPr>
            <p:ph type="subTitle" idx="1"/>
          </p:nvPr>
        </p:nvSpPr>
        <p:spPr>
          <a:xfrm>
            <a:off x="1156625" y="2349584"/>
            <a:ext cx="7066919" cy="2345873"/>
          </a:xfrm>
        </p:spPr>
        <p:txBody>
          <a:bodyPr>
            <a:normAutofit fontScale="92500" lnSpcReduction="20000"/>
          </a:bodyPr>
          <a:lstStyle/>
          <a:p>
            <a:r>
              <a:rPr lang="en-US" dirty="0">
                <a:solidFill>
                  <a:schemeClr val="bg1"/>
                </a:solidFill>
                <a:latin typeface="Arial"/>
                <a:cs typeface="Arial"/>
              </a:rPr>
              <a:t>Leslie N. </a:t>
            </a:r>
            <a:r>
              <a:rPr lang="en-US" dirty="0" smtClean="0">
                <a:solidFill>
                  <a:schemeClr val="bg1"/>
                </a:solidFill>
                <a:latin typeface="Arial"/>
                <a:cs typeface="Arial"/>
              </a:rPr>
              <a:t>Smith</a:t>
            </a:r>
          </a:p>
          <a:p>
            <a:r>
              <a:rPr lang="en-US" sz="1500" dirty="0" smtClean="0">
                <a:solidFill>
                  <a:schemeClr val="bg1"/>
                </a:solidFill>
                <a:latin typeface="Arial"/>
                <a:cs typeface="Arial"/>
              </a:rPr>
              <a:t>Naval </a:t>
            </a:r>
            <a:r>
              <a:rPr lang="en-US" sz="1500" dirty="0">
                <a:solidFill>
                  <a:schemeClr val="bg1"/>
                </a:solidFill>
                <a:latin typeface="Arial"/>
                <a:cs typeface="Arial"/>
              </a:rPr>
              <a:t>Center for Applied Research in Artificial </a:t>
            </a:r>
            <a:r>
              <a:rPr lang="en-US" sz="1500" dirty="0" smtClean="0">
                <a:solidFill>
                  <a:schemeClr val="bg1"/>
                </a:solidFill>
                <a:latin typeface="Arial"/>
                <a:cs typeface="Arial"/>
              </a:rPr>
              <a:t>Intelligence</a:t>
            </a:r>
          </a:p>
          <a:p>
            <a:r>
              <a:rPr lang="en-US" sz="1500" dirty="0" smtClean="0">
                <a:solidFill>
                  <a:schemeClr val="bg1"/>
                </a:solidFill>
                <a:latin typeface="Arial"/>
                <a:cs typeface="Arial"/>
              </a:rPr>
              <a:t>US Naval Research Laboratory, Washington, DC 20375</a:t>
            </a:r>
          </a:p>
          <a:p>
            <a:r>
              <a:rPr lang="en-US" sz="1500" dirty="0" smtClean="0">
                <a:solidFill>
                  <a:schemeClr val="bg1"/>
                </a:solidFill>
                <a:latin typeface="Arial"/>
                <a:cs typeface="Arial"/>
              </a:rPr>
              <a:t>leslie.smith@nrl.navy.mil; Phone: (202) 767-9532</a:t>
            </a:r>
            <a:endParaRPr lang="en-US" sz="1500" dirty="0">
              <a:solidFill>
                <a:schemeClr val="bg1"/>
              </a:solidFill>
              <a:latin typeface="Arial"/>
              <a:cs typeface="Arial"/>
            </a:endParaRPr>
          </a:p>
          <a:p>
            <a:pPr>
              <a:spcBef>
                <a:spcPts val="1200"/>
              </a:spcBef>
            </a:pPr>
            <a:endParaRPr lang="en-US" sz="2400" dirty="0" smtClean="0">
              <a:solidFill>
                <a:schemeClr val="bg1"/>
              </a:solidFill>
              <a:latin typeface="Arial"/>
              <a:cs typeface="Arial"/>
            </a:endParaRPr>
          </a:p>
          <a:p>
            <a:pPr>
              <a:spcBef>
                <a:spcPts val="1200"/>
              </a:spcBef>
            </a:pPr>
            <a:r>
              <a:rPr lang="en-US" sz="2400" dirty="0" err="1" smtClean="0">
                <a:solidFill>
                  <a:schemeClr val="bg1"/>
                </a:solidFill>
                <a:latin typeface="Arial"/>
                <a:cs typeface="Arial"/>
              </a:rPr>
              <a:t>Behesda</a:t>
            </a:r>
            <a:r>
              <a:rPr lang="en-US" sz="2400" dirty="0" smtClean="0">
                <a:solidFill>
                  <a:schemeClr val="bg1"/>
                </a:solidFill>
                <a:latin typeface="Arial"/>
                <a:cs typeface="Arial"/>
              </a:rPr>
              <a:t> Artificial </a:t>
            </a:r>
            <a:r>
              <a:rPr lang="en-US" sz="2400" smtClean="0">
                <a:solidFill>
                  <a:schemeClr val="bg1"/>
                </a:solidFill>
                <a:latin typeface="Arial"/>
                <a:cs typeface="Arial"/>
              </a:rPr>
              <a:t>Intelligence Meetup</a:t>
            </a:r>
            <a:endParaRPr lang="en-US" sz="2400" dirty="0" smtClean="0">
              <a:solidFill>
                <a:schemeClr val="bg1"/>
              </a:solidFill>
              <a:latin typeface="Arial"/>
              <a:cs typeface="Arial"/>
            </a:endParaRPr>
          </a:p>
          <a:p>
            <a:pPr>
              <a:spcBef>
                <a:spcPts val="0"/>
              </a:spcBef>
            </a:pPr>
            <a:r>
              <a:rPr lang="en-US" sz="2400" dirty="0" smtClean="0">
                <a:solidFill>
                  <a:schemeClr val="bg1"/>
                </a:solidFill>
                <a:latin typeface="Arial"/>
                <a:cs typeface="Arial"/>
              </a:rPr>
              <a:t>August 16, 2020</a:t>
            </a:r>
          </a:p>
          <a:p>
            <a:pPr>
              <a:spcBef>
                <a:spcPts val="1200"/>
              </a:spcBef>
            </a:pPr>
            <a:endParaRPr lang="en-US" sz="2400" dirty="0">
              <a:solidFill>
                <a:srgbClr val="FBBE08"/>
              </a:solidFill>
              <a:latin typeface="Arial"/>
              <a:cs typeface="Arial"/>
            </a:endParaRPr>
          </a:p>
        </p:txBody>
      </p:sp>
      <p:pic>
        <p:nvPicPr>
          <p:cNvPr id="4" name="Picture 3" descr="NRL_logo_Reverse.eps"/>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81791" y="355073"/>
            <a:ext cx="1368572" cy="914400"/>
          </a:xfrm>
          <a:prstGeom prst="rect">
            <a:avLst/>
          </a:prstGeom>
        </p:spPr>
      </p:pic>
      <p:sp>
        <p:nvSpPr>
          <p:cNvPr id="5" name="TextBox 4"/>
          <p:cNvSpPr txBox="1"/>
          <p:nvPr/>
        </p:nvSpPr>
        <p:spPr>
          <a:xfrm>
            <a:off x="387561" y="4848828"/>
            <a:ext cx="8550548" cy="369332"/>
          </a:xfrm>
          <a:prstGeom prst="rect">
            <a:avLst/>
          </a:prstGeom>
          <a:noFill/>
        </p:spPr>
        <p:txBody>
          <a:bodyPr wrap="square" rtlCol="0">
            <a:spAutoFit/>
          </a:bodyPr>
          <a:lstStyle/>
          <a:p>
            <a:pPr algn="ctr"/>
            <a:r>
              <a:rPr lang="en-US" dirty="0">
                <a:solidFill>
                  <a:srgbClr val="FF0000"/>
                </a:solidFill>
              </a:rPr>
              <a:t>DISTRIBUTION A. Approved for public release: distribution unlimited.</a:t>
            </a:r>
          </a:p>
        </p:txBody>
      </p:sp>
    </p:spTree>
    <p:extLst>
      <p:ext uri="{BB962C8B-B14F-4D97-AF65-F5344CB8AC3E}">
        <p14:creationId xmlns:p14="http://schemas.microsoft.com/office/powerpoint/2010/main" val="38890629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50"/>
            <a:ext cx="8466666" cy="3585378"/>
          </a:xfrm>
        </p:spPr>
        <p:txBody>
          <a:bodyPr>
            <a:normAutofit lnSpcReduction="10000"/>
          </a:bodyPr>
          <a:lstStyle/>
          <a:p>
            <a:r>
              <a:rPr lang="en-US" b="1" dirty="0" smtClean="0"/>
              <a:t>Lessons learned</a:t>
            </a:r>
            <a:endParaRPr lang="en-US" b="1" dirty="0"/>
          </a:p>
          <a:p>
            <a:pPr lvl="1"/>
            <a:r>
              <a:rPr lang="en-US" dirty="0" smtClean="0"/>
              <a:t>Class prototypes matter </a:t>
            </a:r>
          </a:p>
          <a:p>
            <a:pPr lvl="1"/>
            <a:r>
              <a:rPr lang="en-US" dirty="0" smtClean="0"/>
              <a:t>Class imbalance hurts performance, hence provides an opportunity for improved performance</a:t>
            </a:r>
          </a:p>
          <a:p>
            <a:r>
              <a:rPr lang="en-US" b="1" dirty="0" smtClean="0"/>
              <a:t>Building up one-shot semi-supervised (BOSS) learning</a:t>
            </a:r>
          </a:p>
          <a:p>
            <a:pPr lvl="1"/>
            <a:r>
              <a:rPr lang="en-US" dirty="0" smtClean="0"/>
              <a:t>Prototype refining</a:t>
            </a:r>
          </a:p>
          <a:p>
            <a:pPr lvl="1"/>
            <a:r>
              <a:rPr lang="en-US" dirty="0" smtClean="0"/>
              <a:t>Class balancing methods</a:t>
            </a:r>
          </a:p>
          <a:p>
            <a:pPr lvl="1"/>
            <a:r>
              <a:rPr lang="en-US" dirty="0" smtClean="0"/>
              <a:t>Self-training</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10</a:t>
            </a:fld>
            <a:endParaRPr lang="en-US"/>
          </a:p>
        </p:txBody>
      </p:sp>
      <p:sp>
        <p:nvSpPr>
          <p:cNvPr id="12" name="TextBox 11"/>
          <p:cNvSpPr txBox="1"/>
          <p:nvPr/>
        </p:nvSpPr>
        <p:spPr>
          <a:xfrm>
            <a:off x="338667" y="4591593"/>
            <a:ext cx="8106470" cy="523220"/>
          </a:xfrm>
          <a:prstGeom prst="rect">
            <a:avLst/>
          </a:prstGeom>
          <a:noFill/>
        </p:spPr>
        <p:txBody>
          <a:bodyPr wrap="square" rtlCol="0">
            <a:spAutoFit/>
          </a:bodyPr>
          <a:lstStyle/>
          <a:p>
            <a:r>
              <a:rPr lang="en-US" sz="1400" dirty="0"/>
              <a:t>Smith, Leslie N., and Adam Conovaloff. "Building One-Shot Semi-supervised (BOSS) Learning up to Fully Supervised Performance." </a:t>
            </a:r>
            <a:r>
              <a:rPr lang="en-US" sz="1400" i="1" dirty="0" err="1"/>
              <a:t>arXiv</a:t>
            </a:r>
            <a:r>
              <a:rPr lang="en-US" sz="1400" i="1" dirty="0"/>
              <a:t> preprint arXiv:2006.09363</a:t>
            </a:r>
            <a:r>
              <a:rPr lang="en-US" sz="1400" dirty="0"/>
              <a:t> (2020).</a:t>
            </a:r>
            <a:endParaRPr lang="en-US" sz="800" dirty="0"/>
          </a:p>
        </p:txBody>
      </p:sp>
      <p:pic>
        <p:nvPicPr>
          <p:cNvPr id="1026" name="Picture 2" descr="Home - Boss Insigh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9874" y="72834"/>
            <a:ext cx="1579739" cy="727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704343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50"/>
            <a:ext cx="8466666" cy="1858495"/>
          </a:xfrm>
        </p:spPr>
        <p:txBody>
          <a:bodyPr>
            <a:normAutofit fontScale="92500" lnSpcReduction="20000"/>
          </a:bodyPr>
          <a:lstStyle/>
          <a:p>
            <a:r>
              <a:rPr lang="en-US" b="1" dirty="0" smtClean="0"/>
              <a:t>Visually choose iconic class prototypes</a:t>
            </a:r>
            <a:endParaRPr lang="en-US" b="1" dirty="0"/>
          </a:p>
          <a:p>
            <a:r>
              <a:rPr lang="en-US" b="1" dirty="0" smtClean="0"/>
              <a:t>Replace prototypes for poorly performing classes</a:t>
            </a:r>
          </a:p>
          <a:p>
            <a:pPr lvl="1"/>
            <a:r>
              <a:rPr lang="en-US" dirty="0"/>
              <a:t>Print class accuracies in training run</a:t>
            </a:r>
          </a:p>
          <a:p>
            <a:pPr lvl="1"/>
            <a:r>
              <a:rPr lang="en-US" dirty="0" smtClean="0"/>
              <a:t>Prototype set 3 shows how performance</a:t>
            </a:r>
          </a:p>
          <a:p>
            <a:pPr lvl="1"/>
            <a:r>
              <a:rPr lang="en-US" dirty="0" smtClean="0"/>
              <a:t>Replace 2 prototypes in sets 2 and 4 to produce sets 6 and 7</a:t>
            </a:r>
          </a:p>
        </p:txBody>
      </p:sp>
      <p:sp>
        <p:nvSpPr>
          <p:cNvPr id="5" name="Slide Number Placeholder 4"/>
          <p:cNvSpPr>
            <a:spLocks noGrp="1"/>
          </p:cNvSpPr>
          <p:nvPr>
            <p:ph type="sldNum" sz="quarter" idx="12"/>
          </p:nvPr>
        </p:nvSpPr>
        <p:spPr/>
        <p:txBody>
          <a:bodyPr/>
          <a:lstStyle/>
          <a:p>
            <a:fld id="{1A7383EF-49D2-1B41-8C7D-9D347A7E21C1}" type="slidenum">
              <a:rPr lang="en-US" smtClean="0"/>
              <a:t>11</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Prototype refining</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844535" y="2893045"/>
            <a:ext cx="6571901" cy="1735974"/>
          </a:xfrm>
          <a:prstGeom prst="rect">
            <a:avLst/>
          </a:prstGeom>
        </p:spPr>
      </p:pic>
    </p:spTree>
    <p:extLst>
      <p:ext uri="{BB962C8B-B14F-4D97-AF65-F5344CB8AC3E}">
        <p14:creationId xmlns:p14="http://schemas.microsoft.com/office/powerpoint/2010/main" val="47171298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49"/>
            <a:ext cx="8466666" cy="3769317"/>
          </a:xfrm>
        </p:spPr>
        <p:txBody>
          <a:bodyPr>
            <a:normAutofit fontScale="92500" lnSpcReduction="10000"/>
          </a:bodyPr>
          <a:lstStyle/>
          <a:p>
            <a:r>
              <a:rPr lang="en-US" b="1" dirty="0" smtClean="0"/>
              <a:t>Class balancing methods from data imbalance literature</a:t>
            </a:r>
            <a:endParaRPr lang="en-US" b="1" dirty="0"/>
          </a:p>
          <a:p>
            <a:pPr lvl="1"/>
            <a:r>
              <a:rPr lang="en-US" dirty="0" smtClean="0"/>
              <a:t>Over-sampling minority classes, under-sampling majority classes</a:t>
            </a:r>
          </a:p>
          <a:p>
            <a:pPr lvl="1"/>
            <a:r>
              <a:rPr lang="en-US" dirty="0" smtClean="0"/>
              <a:t>Overweighting </a:t>
            </a:r>
            <a:r>
              <a:rPr lang="en-US" dirty="0"/>
              <a:t>minority classes, </a:t>
            </a:r>
            <a:r>
              <a:rPr lang="en-US" dirty="0" smtClean="0"/>
              <a:t>underweighting majority classes</a:t>
            </a:r>
          </a:p>
          <a:p>
            <a:pPr lvl="1"/>
            <a:r>
              <a:rPr lang="en-US" dirty="0" smtClean="0"/>
              <a:t>Hybrid of data over/</a:t>
            </a:r>
            <a:r>
              <a:rPr lang="en-US" dirty="0" err="1" smtClean="0"/>
              <a:t>undersampling</a:t>
            </a:r>
            <a:r>
              <a:rPr lang="en-US" dirty="0" smtClean="0"/>
              <a:t> and loss over/underweighting</a:t>
            </a:r>
          </a:p>
          <a:p>
            <a:pPr marL="514350" indent="-514350">
              <a:buFont typeface="+mj-lt"/>
              <a:buAutoNum type="arabicPeriod"/>
            </a:pPr>
            <a:r>
              <a:rPr lang="en-US" b="1" dirty="0" smtClean="0"/>
              <a:t>Oversampling minority classes</a:t>
            </a:r>
          </a:p>
          <a:p>
            <a:pPr lvl="1"/>
            <a:r>
              <a:rPr lang="en-US" smtClean="0"/>
              <a:t>Count </a:t>
            </a:r>
            <a:r>
              <a:rPr lang="en-US" dirty="0" smtClean="0"/>
              <a:t>the number of pseudo labels in each class</a:t>
            </a:r>
          </a:p>
          <a:p>
            <a:pPr marL="457200" lvl="1" indent="0">
              <a:buNone/>
            </a:pPr>
            <a:r>
              <a:rPr lang="en-US" b="1" i="1" dirty="0" smtClean="0"/>
              <a:t>C = </a:t>
            </a:r>
            <a:r>
              <a:rPr lang="en-US" b="1" i="1" dirty="0" err="1" smtClean="0"/>
              <a:t>c</a:t>
            </a:r>
            <a:r>
              <a:rPr lang="en-US" b="1" i="1" baseline="-25000" dirty="0" err="1" smtClean="0"/>
              <a:t>n</a:t>
            </a:r>
            <a:r>
              <a:rPr lang="en-US" b="1" i="1" dirty="0" smtClean="0"/>
              <a:t>: n </a:t>
            </a:r>
            <a:r>
              <a:rPr lang="az-Cyrl-AZ" b="1" i="1" dirty="0" smtClean="0"/>
              <a:t>Є</a:t>
            </a:r>
            <a:r>
              <a:rPr lang="en-US" b="1" i="1" dirty="0" smtClean="0"/>
              <a:t> (1,…,N)</a:t>
            </a:r>
            <a:r>
              <a:rPr lang="en-US" dirty="0" smtClean="0"/>
              <a:t>, where N is the number of classes</a:t>
            </a:r>
          </a:p>
          <a:p>
            <a:pPr lvl="1"/>
            <a:r>
              <a:rPr lang="en-US" dirty="0" smtClean="0"/>
              <a:t>Use a class-based threshold in unlabeled loss: </a:t>
            </a:r>
          </a:p>
          <a:p>
            <a:pPr lvl="1"/>
            <a:r>
              <a:rPr lang="en-US" dirty="0" smtClean="0"/>
              <a:t>Where the </a:t>
            </a:r>
            <a:r>
              <a:rPr lang="en-US" dirty="0"/>
              <a:t>class-based </a:t>
            </a:r>
            <a:r>
              <a:rPr lang="en-US" dirty="0" smtClean="0"/>
              <a:t>threshold is:</a:t>
            </a:r>
          </a:p>
        </p:txBody>
      </p:sp>
      <p:sp>
        <p:nvSpPr>
          <p:cNvPr id="5" name="Slide Number Placeholder 4"/>
          <p:cNvSpPr>
            <a:spLocks noGrp="1"/>
          </p:cNvSpPr>
          <p:nvPr>
            <p:ph type="sldNum" sz="quarter" idx="12"/>
          </p:nvPr>
        </p:nvSpPr>
        <p:spPr/>
        <p:txBody>
          <a:bodyPr/>
          <a:lstStyle/>
          <a:p>
            <a:fld id="{1A7383EF-49D2-1B41-8C7D-9D347A7E21C1}" type="slidenum">
              <a:rPr lang="en-US" smtClean="0"/>
              <a:t>12</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Class balancing</a:t>
            </a:r>
            <a:endParaRPr lang="en-US" sz="4400" dirty="0">
              <a:solidFill>
                <a:schemeClr val="bg2"/>
              </a:solidFill>
            </a:endParaRPr>
          </a:p>
        </p:txBody>
      </p:sp>
      <p:pic>
        <p:nvPicPr>
          <p:cNvPr id="8" name="Picture 7"/>
          <p:cNvPicPr>
            <a:picLocks noChangeAspect="1"/>
          </p:cNvPicPr>
          <p:nvPr/>
        </p:nvPicPr>
        <p:blipFill>
          <a:blip r:embed="rId4"/>
          <a:stretch>
            <a:fillRect/>
          </a:stretch>
        </p:blipFill>
        <p:spPr>
          <a:xfrm>
            <a:off x="6640364" y="3692818"/>
            <a:ext cx="2013779" cy="471648"/>
          </a:xfrm>
          <a:prstGeom prst="rect">
            <a:avLst/>
          </a:prstGeom>
        </p:spPr>
      </p:pic>
      <p:pic>
        <p:nvPicPr>
          <p:cNvPr id="9" name="Picture 8"/>
          <p:cNvPicPr>
            <a:picLocks noChangeAspect="1"/>
          </p:cNvPicPr>
          <p:nvPr/>
        </p:nvPicPr>
        <p:blipFill>
          <a:blip r:embed="rId5"/>
          <a:stretch>
            <a:fillRect/>
          </a:stretch>
        </p:blipFill>
        <p:spPr>
          <a:xfrm>
            <a:off x="5358326" y="4182748"/>
            <a:ext cx="1473551" cy="328716"/>
          </a:xfrm>
          <a:prstGeom prst="rect">
            <a:avLst/>
          </a:prstGeom>
        </p:spPr>
      </p:pic>
    </p:spTree>
    <p:extLst>
      <p:ext uri="{BB962C8B-B14F-4D97-AF65-F5344CB8AC3E}">
        <p14:creationId xmlns:p14="http://schemas.microsoft.com/office/powerpoint/2010/main" val="212493022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49"/>
            <a:ext cx="8466666" cy="3815037"/>
          </a:xfrm>
        </p:spPr>
        <p:txBody>
          <a:bodyPr>
            <a:normAutofit fontScale="92500" lnSpcReduction="20000"/>
          </a:bodyPr>
          <a:lstStyle/>
          <a:p>
            <a:r>
              <a:rPr lang="en-US" b="1" dirty="0" smtClean="0"/>
              <a:t>Underweighting loss terms for majority classes</a:t>
            </a:r>
            <a:endParaRPr lang="en-US" b="1" dirty="0"/>
          </a:p>
          <a:p>
            <a:pPr marL="914400" lvl="1" indent="-457200">
              <a:buFont typeface="+mj-lt"/>
              <a:buAutoNum type="arabicPeriod" startAt="2"/>
            </a:pPr>
            <a:r>
              <a:rPr lang="en-US" b="1" dirty="0" smtClean="0"/>
              <a:t>Use all the pseudo-labels in the unlabeled mini-batch</a:t>
            </a:r>
          </a:p>
          <a:p>
            <a:pPr lvl="2"/>
            <a:r>
              <a:rPr lang="en-US" dirty="0" smtClean="0"/>
              <a:t>Compute </a:t>
            </a:r>
            <a:r>
              <a:rPr lang="en-US" i="1" dirty="0" err="1"/>
              <a:t>c</a:t>
            </a:r>
            <a:r>
              <a:rPr lang="en-US" i="1" baseline="-25000" dirty="0" err="1"/>
              <a:t>n</a:t>
            </a:r>
            <a:r>
              <a:rPr lang="en-US" dirty="0"/>
              <a:t> with all the pseudo-labels </a:t>
            </a:r>
            <a:endParaRPr lang="en-US" dirty="0" smtClean="0"/>
          </a:p>
          <a:p>
            <a:pPr lvl="2"/>
            <a:endParaRPr lang="en-US" dirty="0" smtClean="0"/>
          </a:p>
          <a:p>
            <a:pPr marL="914400" lvl="2" indent="0">
              <a:buNone/>
            </a:pPr>
            <a:r>
              <a:rPr lang="en-US" dirty="0" smtClean="0"/>
              <a:t>where </a:t>
            </a:r>
            <a:r>
              <a:rPr lang="en-US" i="1" dirty="0" err="1"/>
              <a:t>c</a:t>
            </a:r>
            <a:r>
              <a:rPr lang="en-US" i="1" baseline="-25000" dirty="0" err="1"/>
              <a:t>n</a:t>
            </a:r>
            <a:r>
              <a:rPr lang="en-US" dirty="0" smtClean="0"/>
              <a:t> weights each contribution and Z is a normalization factor</a:t>
            </a:r>
            <a:endParaRPr lang="en-US" dirty="0"/>
          </a:p>
          <a:p>
            <a:pPr marL="914400" lvl="1" indent="-514350">
              <a:buFont typeface="+mj-lt"/>
              <a:buAutoNum type="arabicPeriod" startAt="2"/>
            </a:pPr>
            <a:r>
              <a:rPr lang="en-US" b="1" dirty="0"/>
              <a:t>Use only the pseudo-labels of samples above the threshold</a:t>
            </a:r>
          </a:p>
          <a:p>
            <a:pPr lvl="2"/>
            <a:r>
              <a:rPr lang="en-US" dirty="0" smtClean="0"/>
              <a:t>Compute </a:t>
            </a:r>
            <a:r>
              <a:rPr lang="en-US" i="1" dirty="0" err="1"/>
              <a:t>c</a:t>
            </a:r>
            <a:r>
              <a:rPr lang="en-US" i="1" baseline="-25000" dirty="0" err="1"/>
              <a:t>n</a:t>
            </a:r>
            <a:r>
              <a:rPr lang="en-US" dirty="0" smtClean="0"/>
              <a:t> with pseudo-labels above the threshold</a:t>
            </a:r>
          </a:p>
          <a:p>
            <a:pPr lvl="2"/>
            <a:r>
              <a:rPr lang="en-US" dirty="0" smtClean="0"/>
              <a:t>Since L</a:t>
            </a:r>
            <a:r>
              <a:rPr lang="en-US" baseline="-25000" dirty="0" smtClean="0"/>
              <a:t>u</a:t>
            </a:r>
            <a:r>
              <a:rPr lang="en-US" dirty="0" smtClean="0"/>
              <a:t> only includes </a:t>
            </a:r>
            <a:r>
              <a:rPr lang="en-US" dirty="0"/>
              <a:t>pseudo-labels of samples above the </a:t>
            </a:r>
            <a:r>
              <a:rPr lang="en-US" dirty="0" smtClean="0"/>
              <a:t>threshold, each class contributes an equivalent amount</a:t>
            </a:r>
          </a:p>
          <a:p>
            <a:pPr marL="514350" indent="-514350">
              <a:buFont typeface="+mj-lt"/>
              <a:buAutoNum type="arabicPeriod" startAt="4"/>
            </a:pPr>
            <a:r>
              <a:rPr lang="en-US" b="1" dirty="0" smtClean="0"/>
              <a:t>Hybrid combines </a:t>
            </a:r>
            <a:r>
              <a:rPr lang="en-US" b="1" dirty="0"/>
              <a:t>oversampling minority and underweighting majority classes</a:t>
            </a:r>
            <a:r>
              <a:rPr lang="en-US" dirty="0" smtClean="0"/>
              <a:t> </a:t>
            </a:r>
            <a:endParaRPr lang="en-US" dirty="0"/>
          </a:p>
          <a:p>
            <a:pPr lvl="1" indent="-342900"/>
            <a:r>
              <a:rPr lang="en-US" dirty="0" smtClean="0"/>
              <a:t>Combining class balance methods 1 and 3</a:t>
            </a:r>
          </a:p>
        </p:txBody>
      </p:sp>
      <p:sp>
        <p:nvSpPr>
          <p:cNvPr id="5" name="Slide Number Placeholder 4"/>
          <p:cNvSpPr>
            <a:spLocks noGrp="1"/>
          </p:cNvSpPr>
          <p:nvPr>
            <p:ph type="sldNum" sz="quarter" idx="12"/>
          </p:nvPr>
        </p:nvSpPr>
        <p:spPr/>
        <p:txBody>
          <a:bodyPr/>
          <a:lstStyle/>
          <a:p>
            <a:fld id="{1A7383EF-49D2-1B41-8C7D-9D347A7E21C1}" type="slidenum">
              <a:rPr lang="en-US" smtClean="0"/>
              <a:t>13</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Class balancing</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2693490" y="2015822"/>
            <a:ext cx="2608539" cy="368149"/>
          </a:xfrm>
          <a:prstGeom prst="rect">
            <a:avLst/>
          </a:prstGeom>
        </p:spPr>
      </p:pic>
    </p:spTree>
    <p:extLst>
      <p:ext uri="{BB962C8B-B14F-4D97-AF65-F5344CB8AC3E}">
        <p14:creationId xmlns:p14="http://schemas.microsoft.com/office/powerpoint/2010/main" val="197238370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49"/>
            <a:ext cx="8466666" cy="3815037"/>
          </a:xfrm>
        </p:spPr>
        <p:txBody>
          <a:bodyPr>
            <a:normAutofit/>
          </a:bodyPr>
          <a:lstStyle/>
          <a:p>
            <a:r>
              <a:rPr lang="en-US" b="1" dirty="0"/>
              <a:t>Labeled and unlabeled data play different </a:t>
            </a:r>
            <a:r>
              <a:rPr lang="en-US" b="1" dirty="0" smtClean="0"/>
              <a:t>roles</a:t>
            </a:r>
          </a:p>
          <a:p>
            <a:r>
              <a:rPr lang="en-US" b="1" dirty="0" smtClean="0"/>
              <a:t>Highest confidence unlabeled pseudo-labels become labeled examples for a new training run</a:t>
            </a:r>
          </a:p>
          <a:p>
            <a:r>
              <a:rPr lang="en-US" b="1" dirty="0"/>
              <a:t>Although some </a:t>
            </a:r>
            <a:r>
              <a:rPr lang="en-US" b="1" dirty="0" smtClean="0"/>
              <a:t>labels might </a:t>
            </a:r>
            <a:r>
              <a:rPr lang="en-US" b="1" dirty="0"/>
              <a:t>be wrong</a:t>
            </a:r>
            <a:r>
              <a:rPr lang="en-US" b="1" dirty="0" smtClean="0"/>
              <a:t>, deep </a:t>
            </a:r>
            <a:r>
              <a:rPr lang="en-US" b="1" dirty="0"/>
              <a:t>networks are robust </a:t>
            </a:r>
            <a:r>
              <a:rPr lang="en-US" b="1" dirty="0" smtClean="0"/>
              <a:t>to low levels of labeling noise</a:t>
            </a:r>
          </a:p>
          <a:p>
            <a:pPr lvl="1"/>
            <a:r>
              <a:rPr lang="en-US" dirty="0" smtClean="0"/>
              <a:t>We aimed to achieve near 90% accuracy for the first iteration</a:t>
            </a:r>
          </a:p>
        </p:txBody>
      </p:sp>
      <p:sp>
        <p:nvSpPr>
          <p:cNvPr id="5" name="Slide Number Placeholder 4"/>
          <p:cNvSpPr>
            <a:spLocks noGrp="1"/>
          </p:cNvSpPr>
          <p:nvPr>
            <p:ph type="sldNum" sz="quarter" idx="12"/>
          </p:nvPr>
        </p:nvSpPr>
        <p:spPr/>
        <p:txBody>
          <a:bodyPr/>
          <a:lstStyle/>
          <a:p>
            <a:fld id="{1A7383EF-49D2-1B41-8C7D-9D347A7E21C1}" type="slidenum">
              <a:rPr lang="en-US" smtClean="0"/>
              <a:t>14</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Self-training</a:t>
            </a:r>
            <a:endParaRPr lang="en-US" sz="4400" dirty="0">
              <a:solidFill>
                <a:schemeClr val="bg2"/>
              </a:solidFill>
            </a:endParaRPr>
          </a:p>
        </p:txBody>
      </p:sp>
    </p:spTree>
    <p:extLst>
      <p:ext uri="{BB962C8B-B14F-4D97-AF65-F5344CB8AC3E}">
        <p14:creationId xmlns:p14="http://schemas.microsoft.com/office/powerpoint/2010/main" val="1176212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5" name="Slide Number Placeholder 4"/>
          <p:cNvSpPr>
            <a:spLocks noGrp="1"/>
          </p:cNvSpPr>
          <p:nvPr>
            <p:ph type="sldNum" sz="quarter" idx="12"/>
          </p:nvPr>
        </p:nvSpPr>
        <p:spPr/>
        <p:txBody>
          <a:bodyPr/>
          <a:lstStyle/>
          <a:p>
            <a:fld id="{1A7383EF-49D2-1B41-8C7D-9D347A7E21C1}" type="slidenum">
              <a:rPr lang="en-US" smtClean="0"/>
              <a:t>15</a:t>
            </a:fld>
            <a:endParaRPr lang="en-US"/>
          </a:p>
        </p:txBody>
      </p:sp>
      <p:pic>
        <p:nvPicPr>
          <p:cNvPr id="8" name="Content Placeholder 7"/>
          <p:cNvPicPr>
            <a:picLocks noGrp="1" noChangeAspect="1"/>
          </p:cNvPicPr>
          <p:nvPr>
            <p:ph sz="half" idx="4294967295"/>
          </p:nvPr>
        </p:nvPicPr>
        <p:blipFill>
          <a:blip r:embed="rId4"/>
          <a:stretch>
            <a:fillRect/>
          </a:stretch>
        </p:blipFill>
        <p:spPr>
          <a:xfrm>
            <a:off x="617220" y="1136847"/>
            <a:ext cx="7932302" cy="3653466"/>
          </a:xfrm>
          <a:prstGeom prst="rect">
            <a:avLst/>
          </a:prstGeom>
        </p:spPr>
      </p:pic>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Main results</a:t>
            </a:r>
            <a:endParaRPr lang="en-US" sz="4400" dirty="0">
              <a:solidFill>
                <a:schemeClr val="bg2"/>
              </a:solidFill>
            </a:endParaRPr>
          </a:p>
        </p:txBody>
      </p:sp>
      <p:sp>
        <p:nvSpPr>
          <p:cNvPr id="2" name="TextBox 1"/>
          <p:cNvSpPr txBox="1"/>
          <p:nvPr/>
        </p:nvSpPr>
        <p:spPr>
          <a:xfrm>
            <a:off x="2223951" y="4714226"/>
            <a:ext cx="4578531" cy="369332"/>
          </a:xfrm>
          <a:prstGeom prst="rect">
            <a:avLst/>
          </a:prstGeom>
          <a:noFill/>
        </p:spPr>
        <p:txBody>
          <a:bodyPr wrap="square" rtlCol="0">
            <a:spAutoFit/>
          </a:bodyPr>
          <a:lstStyle/>
          <a:p>
            <a:r>
              <a:rPr lang="en-US" dirty="0" smtClean="0"/>
              <a:t>Fully supervised test accuracy = 94.9 </a:t>
            </a:r>
            <a:r>
              <a:rPr lang="en-US" smtClean="0"/>
              <a:t>± 0.3%</a:t>
            </a:r>
            <a:endParaRPr lang="en-US" dirty="0"/>
          </a:p>
        </p:txBody>
      </p:sp>
    </p:spTree>
    <p:extLst>
      <p:ext uri="{BB962C8B-B14F-4D97-AF65-F5344CB8AC3E}">
        <p14:creationId xmlns:p14="http://schemas.microsoft.com/office/powerpoint/2010/main" val="319189650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148162" y="1034549"/>
            <a:ext cx="5462335" cy="3815037"/>
          </a:xfrm>
        </p:spPr>
        <p:txBody>
          <a:bodyPr>
            <a:normAutofit/>
          </a:bodyPr>
          <a:lstStyle/>
          <a:p>
            <a:r>
              <a:rPr lang="en-US" b="1" dirty="0" smtClean="0"/>
              <a:t>Two causes for poor performance</a:t>
            </a:r>
          </a:p>
          <a:p>
            <a:pPr lvl="1"/>
            <a:r>
              <a:rPr lang="en-US" dirty="0" smtClean="0"/>
              <a:t>Red curve: Instabilities</a:t>
            </a:r>
          </a:p>
          <a:p>
            <a:pPr lvl="1"/>
            <a:r>
              <a:rPr lang="en-US" dirty="0" smtClean="0"/>
              <a:t>Blue curve: Poor minimum or prototypes</a:t>
            </a:r>
          </a:p>
          <a:p>
            <a:r>
              <a:rPr lang="en-US" b="1" dirty="0"/>
              <a:t>Good choices for the prototypes and prototype refining helped </a:t>
            </a:r>
            <a:r>
              <a:rPr lang="en-US" b="1" dirty="0" smtClean="0"/>
              <a:t>significantly</a:t>
            </a:r>
            <a:endParaRPr lang="en-US" b="1" dirty="0"/>
          </a:p>
        </p:txBody>
      </p:sp>
      <p:sp>
        <p:nvSpPr>
          <p:cNvPr id="5" name="Slide Number Placeholder 4"/>
          <p:cNvSpPr>
            <a:spLocks noGrp="1"/>
          </p:cNvSpPr>
          <p:nvPr>
            <p:ph type="sldNum" sz="quarter" idx="12"/>
          </p:nvPr>
        </p:nvSpPr>
        <p:spPr/>
        <p:txBody>
          <a:bodyPr/>
          <a:lstStyle/>
          <a:p>
            <a:fld id="{1A7383EF-49D2-1B41-8C7D-9D347A7E21C1}" type="slidenum">
              <a:rPr lang="en-US" smtClean="0"/>
              <a:t>16</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Hyper-parameter </a:t>
            </a:r>
            <a:r>
              <a:rPr lang="en-US" sz="4400" dirty="0">
                <a:solidFill>
                  <a:schemeClr val="bg2"/>
                </a:solidFill>
              </a:rPr>
              <a:t>sensitivity</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6295"/>
          <a:stretch/>
        </p:blipFill>
        <p:spPr>
          <a:xfrm>
            <a:off x="5378631" y="1136846"/>
            <a:ext cx="3647802" cy="3282348"/>
          </a:xfrm>
          <a:prstGeom prst="rect">
            <a:avLst/>
          </a:prstGeom>
        </p:spPr>
      </p:pic>
    </p:spTree>
    <p:extLst>
      <p:ext uri="{BB962C8B-B14F-4D97-AF65-F5344CB8AC3E}">
        <p14:creationId xmlns:p14="http://schemas.microsoft.com/office/powerpoint/2010/main" val="427892919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148162" y="1034549"/>
            <a:ext cx="5462335" cy="3815037"/>
          </a:xfrm>
        </p:spPr>
        <p:txBody>
          <a:bodyPr>
            <a:normAutofit fontScale="85000" lnSpcReduction="10000"/>
          </a:bodyPr>
          <a:lstStyle/>
          <a:p>
            <a:r>
              <a:rPr lang="en-US" b="1" dirty="0"/>
              <a:t>Instability problems</a:t>
            </a:r>
          </a:p>
          <a:p>
            <a:pPr lvl="1"/>
            <a:r>
              <a:rPr lang="en-US" dirty="0"/>
              <a:t>Decrease the amount of class balancing by </a:t>
            </a:r>
          </a:p>
          <a:p>
            <a:pPr lvl="2"/>
            <a:r>
              <a:rPr lang="en-US" dirty="0"/>
              <a:t>Decrease WD, LR, and increase threshold </a:t>
            </a:r>
            <a:r>
              <a:rPr lang="el-GR" dirty="0"/>
              <a:t>τ</a:t>
            </a:r>
            <a:endParaRPr lang="en-US" dirty="0"/>
          </a:p>
          <a:p>
            <a:pPr lvl="2"/>
            <a:r>
              <a:rPr lang="en-US" dirty="0"/>
              <a:t>Balance methods 1, 4: Decrease </a:t>
            </a:r>
            <a:r>
              <a:rPr lang="el-GR" dirty="0"/>
              <a:t>Δ</a:t>
            </a:r>
            <a:endParaRPr lang="en-US" dirty="0"/>
          </a:p>
          <a:p>
            <a:pPr lvl="2"/>
            <a:r>
              <a:rPr lang="en-US" dirty="0"/>
              <a:t>Balance methods 2, 3: Decrease </a:t>
            </a:r>
            <a:r>
              <a:rPr lang="el-GR" dirty="0"/>
              <a:t>λ</a:t>
            </a:r>
            <a:r>
              <a:rPr lang="en-US" baseline="-25000" dirty="0"/>
              <a:t>u</a:t>
            </a:r>
            <a:r>
              <a:rPr lang="en-US" dirty="0"/>
              <a:t> </a:t>
            </a:r>
          </a:p>
          <a:p>
            <a:r>
              <a:rPr lang="en-US" b="1" dirty="0"/>
              <a:t>Poor minimum problems</a:t>
            </a:r>
          </a:p>
          <a:p>
            <a:pPr lvl="1"/>
            <a:r>
              <a:rPr lang="en-US" dirty="0"/>
              <a:t>Increase the amount of class balancing by </a:t>
            </a:r>
          </a:p>
          <a:p>
            <a:pPr lvl="2"/>
            <a:r>
              <a:rPr lang="en-US" dirty="0"/>
              <a:t>Increase WD, LR, and decrease threshold </a:t>
            </a:r>
            <a:r>
              <a:rPr lang="el-GR" dirty="0"/>
              <a:t>τ</a:t>
            </a:r>
            <a:endParaRPr lang="en-US" dirty="0"/>
          </a:p>
          <a:p>
            <a:pPr lvl="2"/>
            <a:r>
              <a:rPr lang="en-US" dirty="0"/>
              <a:t>Balance methods 1, 4: Increase </a:t>
            </a:r>
            <a:r>
              <a:rPr lang="el-GR" dirty="0"/>
              <a:t>Δ</a:t>
            </a:r>
            <a:endParaRPr lang="en-US" dirty="0"/>
          </a:p>
          <a:p>
            <a:pPr lvl="2"/>
            <a:r>
              <a:rPr lang="en-US" dirty="0"/>
              <a:t>Balance methods 2, 3: Increase </a:t>
            </a:r>
            <a:r>
              <a:rPr lang="el-GR" dirty="0"/>
              <a:t>λ</a:t>
            </a:r>
            <a:r>
              <a:rPr lang="en-US" baseline="-25000" dirty="0"/>
              <a:t>u</a:t>
            </a:r>
            <a:r>
              <a:rPr lang="en-US" dirty="0"/>
              <a:t> </a:t>
            </a:r>
          </a:p>
        </p:txBody>
      </p:sp>
      <p:sp>
        <p:nvSpPr>
          <p:cNvPr id="5" name="Slide Number Placeholder 4"/>
          <p:cNvSpPr>
            <a:spLocks noGrp="1"/>
          </p:cNvSpPr>
          <p:nvPr>
            <p:ph type="sldNum" sz="quarter" idx="12"/>
          </p:nvPr>
        </p:nvSpPr>
        <p:spPr/>
        <p:txBody>
          <a:bodyPr/>
          <a:lstStyle/>
          <a:p>
            <a:fld id="{1A7383EF-49D2-1B41-8C7D-9D347A7E21C1}" type="slidenum">
              <a:rPr lang="en-US" smtClean="0"/>
              <a:t>17</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Hyper-parameter </a:t>
            </a:r>
            <a:r>
              <a:rPr lang="en-US" sz="4400" dirty="0">
                <a:solidFill>
                  <a:schemeClr val="bg2"/>
                </a:solidFill>
              </a:rPr>
              <a:t>sensitivity</a:t>
            </a:r>
          </a:p>
        </p:txBody>
      </p:sp>
      <p:pic>
        <p:nvPicPr>
          <p:cNvPr id="3" name="Picture 2"/>
          <p:cNvPicPr>
            <a:picLocks noChangeAspect="1"/>
          </p:cNvPicPr>
          <p:nvPr/>
        </p:nvPicPr>
        <p:blipFill rotWithShape="1">
          <a:blip r:embed="rId4">
            <a:extLst>
              <a:ext uri="{28A0092B-C50C-407E-A947-70E740481C1C}">
                <a14:useLocalDpi xmlns:a14="http://schemas.microsoft.com/office/drawing/2010/main" val="0"/>
              </a:ext>
            </a:extLst>
          </a:blip>
          <a:srcRect r="6295"/>
          <a:stretch/>
        </p:blipFill>
        <p:spPr>
          <a:xfrm>
            <a:off x="5378631" y="1136846"/>
            <a:ext cx="3647802" cy="3282348"/>
          </a:xfrm>
          <a:prstGeom prst="rect">
            <a:avLst/>
          </a:prstGeom>
        </p:spPr>
      </p:pic>
    </p:spTree>
    <p:extLst>
      <p:ext uri="{BB962C8B-B14F-4D97-AF65-F5344CB8AC3E}">
        <p14:creationId xmlns:p14="http://schemas.microsoft.com/office/powerpoint/2010/main" val="82718982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5" name="Slide Number Placeholder 4"/>
          <p:cNvSpPr>
            <a:spLocks noGrp="1"/>
          </p:cNvSpPr>
          <p:nvPr>
            <p:ph type="sldNum" sz="quarter" idx="12"/>
          </p:nvPr>
        </p:nvSpPr>
        <p:spPr/>
        <p:txBody>
          <a:bodyPr/>
          <a:lstStyle/>
          <a:p>
            <a:fld id="{1A7383EF-49D2-1B41-8C7D-9D347A7E21C1}" type="slidenum">
              <a:rPr lang="en-US" smtClean="0"/>
              <a:t>18</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Hyper-parameter </a:t>
            </a:r>
            <a:r>
              <a:rPr lang="en-US" sz="4400" dirty="0">
                <a:solidFill>
                  <a:schemeClr val="bg2"/>
                </a:solidFill>
              </a:rPr>
              <a:t>sensitivity</a:t>
            </a:r>
          </a:p>
        </p:txBody>
      </p:sp>
      <p:pic>
        <p:nvPicPr>
          <p:cNvPr id="3" name="Picture 2"/>
          <p:cNvPicPr>
            <a:picLocks noChangeAspect="1"/>
          </p:cNvPicPr>
          <p:nvPr/>
        </p:nvPicPr>
        <p:blipFill>
          <a:blip r:embed="rId4"/>
          <a:stretch>
            <a:fillRect/>
          </a:stretch>
        </p:blipFill>
        <p:spPr>
          <a:xfrm>
            <a:off x="1039946" y="1037973"/>
            <a:ext cx="6947999" cy="3747484"/>
          </a:xfrm>
          <a:prstGeom prst="rect">
            <a:avLst/>
          </a:prstGeom>
        </p:spPr>
      </p:pic>
    </p:spTree>
    <p:extLst>
      <p:ext uri="{BB962C8B-B14F-4D97-AF65-F5344CB8AC3E}">
        <p14:creationId xmlns:p14="http://schemas.microsoft.com/office/powerpoint/2010/main" val="1455662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49"/>
            <a:ext cx="8566935" cy="4006558"/>
          </a:xfrm>
        </p:spPr>
        <p:txBody>
          <a:bodyPr>
            <a:normAutofit fontScale="92500"/>
          </a:bodyPr>
          <a:lstStyle/>
          <a:p>
            <a:r>
              <a:rPr lang="en-US" b="1" dirty="0" smtClean="0"/>
              <a:t>Labeling </a:t>
            </a:r>
            <a:r>
              <a:rPr lang="en-US" b="1" dirty="0"/>
              <a:t>a large number of </a:t>
            </a:r>
            <a:r>
              <a:rPr lang="en-US" b="1" dirty="0" smtClean="0"/>
              <a:t>images is necessary for good performance</a:t>
            </a:r>
          </a:p>
          <a:p>
            <a:r>
              <a:rPr lang="en-US" b="1" dirty="0"/>
              <a:t>Training of all networks have a class imbalance problem </a:t>
            </a:r>
            <a:r>
              <a:rPr lang="en-US" b="1" dirty="0" smtClean="0"/>
              <a:t>and the brute force solution is use lots of training data </a:t>
            </a:r>
          </a:p>
          <a:p>
            <a:pPr lvl="1"/>
            <a:r>
              <a:rPr lang="en-US" dirty="0" smtClean="0"/>
              <a:t>More elegant solutions are possible </a:t>
            </a:r>
          </a:p>
          <a:p>
            <a:r>
              <a:rPr lang="en-US" b="1" dirty="0"/>
              <a:t>One-shot semi-supervised learning provides </a:t>
            </a:r>
            <a:r>
              <a:rPr lang="en-US" b="1" dirty="0" smtClean="0"/>
              <a:t>opportunities to </a:t>
            </a:r>
            <a:r>
              <a:rPr lang="en-US" b="1" dirty="0"/>
              <a:t>study the </a:t>
            </a:r>
            <a:r>
              <a:rPr lang="en-US" b="1" dirty="0" smtClean="0"/>
              <a:t>impact of </a:t>
            </a:r>
            <a:r>
              <a:rPr lang="en-US" b="1" dirty="0"/>
              <a:t>a single </a:t>
            </a:r>
            <a:r>
              <a:rPr lang="en-US" b="1" dirty="0" smtClean="0"/>
              <a:t>sample  </a:t>
            </a:r>
            <a:endParaRPr lang="en-US" b="1" dirty="0"/>
          </a:p>
          <a:p>
            <a:pPr lvl="1"/>
            <a:r>
              <a:rPr lang="en-US" dirty="0"/>
              <a:t>This opens </a:t>
            </a:r>
            <a:r>
              <a:rPr lang="en-US" dirty="0" smtClean="0"/>
              <a:t>opportunities </a:t>
            </a:r>
            <a:r>
              <a:rPr lang="en-US" dirty="0"/>
              <a:t>to investigate the </a:t>
            </a:r>
            <a:r>
              <a:rPr lang="en-US" dirty="0" smtClean="0"/>
              <a:t>factors and features that </a:t>
            </a:r>
            <a:r>
              <a:rPr lang="en-US" dirty="0"/>
              <a:t>help or hurt training </a:t>
            </a:r>
            <a:r>
              <a:rPr lang="en-US" dirty="0" smtClean="0"/>
              <a:t>performance</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19</a:t>
            </a:fld>
            <a:endParaRPr lang="en-US"/>
          </a:p>
        </p:txBody>
      </p:sp>
      <p:sp>
        <p:nvSpPr>
          <p:cNvPr id="3" name="Multiply 2"/>
          <p:cNvSpPr/>
          <p:nvPr/>
        </p:nvSpPr>
        <p:spPr>
          <a:xfrm>
            <a:off x="6061162" y="1028407"/>
            <a:ext cx="836023" cy="532312"/>
          </a:xfrm>
          <a:prstGeom prst="mathMultiply">
            <a:avLst/>
          </a:prstGeom>
          <a:solidFill>
            <a:srgbClr val="C00000">
              <a:alpha val="55000"/>
            </a:srgb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2" descr="Home - Boss Insigh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9874" y="72834"/>
            <a:ext cx="1579739" cy="727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3276190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a:solidFill>
                  <a:srgbClr val="FBBE08"/>
                </a:solidFill>
                <a:latin typeface="Arial"/>
                <a:cs typeface="Arial"/>
              </a:rPr>
              <a:t>Introduction</a:t>
            </a:r>
          </a:p>
        </p:txBody>
      </p:sp>
      <p:sp>
        <p:nvSpPr>
          <p:cNvPr id="2" name="Content Placeholder 1"/>
          <p:cNvSpPr>
            <a:spLocks noGrp="1"/>
          </p:cNvSpPr>
          <p:nvPr>
            <p:ph sz="half" idx="2"/>
          </p:nvPr>
        </p:nvSpPr>
        <p:spPr>
          <a:xfrm>
            <a:off x="338218" y="1036505"/>
            <a:ext cx="8443288" cy="4027829"/>
          </a:xfrm>
        </p:spPr>
        <p:txBody>
          <a:bodyPr>
            <a:normAutofit fontScale="85000" lnSpcReduction="20000"/>
          </a:bodyPr>
          <a:lstStyle/>
          <a:p>
            <a:r>
              <a:rPr lang="en-US" b="1" dirty="0" smtClean="0"/>
              <a:t>Motivation</a:t>
            </a:r>
          </a:p>
          <a:p>
            <a:r>
              <a:rPr lang="en-US" b="1" dirty="0" smtClean="0"/>
              <a:t>Semi-supervised learning (SSL)</a:t>
            </a:r>
            <a:endParaRPr lang="en-US" b="1" dirty="0"/>
          </a:p>
          <a:p>
            <a:pPr lvl="1"/>
            <a:r>
              <a:rPr lang="en-US" dirty="0" smtClean="0"/>
              <a:t>A hybrid that combines benefits from supervised learning and unsupervised learning</a:t>
            </a:r>
            <a:endParaRPr lang="en-US" dirty="0"/>
          </a:p>
          <a:p>
            <a:r>
              <a:rPr lang="en-US" b="1" dirty="0"/>
              <a:t>One-shot semi-supervised </a:t>
            </a:r>
            <a:r>
              <a:rPr lang="en-US" b="1" dirty="0" smtClean="0"/>
              <a:t>learning (1-S SSL)</a:t>
            </a:r>
            <a:endParaRPr lang="en-US" b="1" dirty="0"/>
          </a:p>
          <a:p>
            <a:pPr lvl="1"/>
            <a:r>
              <a:rPr lang="en-US" dirty="0" smtClean="0"/>
              <a:t>Empirical observations of 1-S SSL</a:t>
            </a:r>
          </a:p>
          <a:p>
            <a:r>
              <a:rPr lang="en-US" b="1" dirty="0" smtClean="0"/>
              <a:t>Building up One-Shot Semi-supervised (BOSS) learning</a:t>
            </a:r>
          </a:p>
          <a:p>
            <a:pPr lvl="1"/>
            <a:r>
              <a:rPr lang="en-US" dirty="0" smtClean="0"/>
              <a:t>Prototype refinement</a:t>
            </a:r>
          </a:p>
          <a:p>
            <a:pPr lvl="1"/>
            <a:r>
              <a:rPr lang="en-US" dirty="0" smtClean="0"/>
              <a:t>Class balancing</a:t>
            </a:r>
          </a:p>
          <a:p>
            <a:pPr lvl="1"/>
            <a:r>
              <a:rPr lang="en-US" dirty="0" smtClean="0"/>
              <a:t>Self-training</a:t>
            </a:r>
          </a:p>
          <a:p>
            <a:r>
              <a:rPr lang="en-US" b="1" dirty="0" smtClean="0"/>
              <a:t>Results</a:t>
            </a:r>
          </a:p>
          <a:p>
            <a:r>
              <a:rPr lang="en-US" b="1" dirty="0" smtClean="0"/>
              <a:t>Insights</a:t>
            </a:r>
          </a:p>
        </p:txBody>
      </p:sp>
      <p:sp>
        <p:nvSpPr>
          <p:cNvPr id="5" name="Slide Number Placeholder 4"/>
          <p:cNvSpPr>
            <a:spLocks noGrp="1"/>
          </p:cNvSpPr>
          <p:nvPr>
            <p:ph type="sldNum" sz="quarter" idx="12"/>
          </p:nvPr>
        </p:nvSpPr>
        <p:spPr/>
        <p:txBody>
          <a:bodyPr/>
          <a:lstStyle/>
          <a:p>
            <a:fld id="{1A7383EF-49D2-1B41-8C7D-9D347A7E21C1}" type="slidenum">
              <a:rPr lang="en-US" smtClean="0"/>
              <a:t>2</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a:solidFill>
                  <a:schemeClr val="bg2"/>
                </a:solidFill>
              </a:rPr>
              <a:t>Outline</a:t>
            </a:r>
          </a:p>
        </p:txBody>
      </p:sp>
    </p:spTree>
    <p:extLst>
      <p:ext uri="{BB962C8B-B14F-4D97-AF65-F5344CB8AC3E}">
        <p14:creationId xmlns:p14="http://schemas.microsoft.com/office/powerpoint/2010/main" val="53895098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49"/>
            <a:ext cx="8566935" cy="4006558"/>
          </a:xfrm>
        </p:spPr>
        <p:txBody>
          <a:bodyPr>
            <a:normAutofit fontScale="92500" lnSpcReduction="20000"/>
          </a:bodyPr>
          <a:lstStyle/>
          <a:p>
            <a:r>
              <a:rPr lang="en-US" b="1" dirty="0"/>
              <a:t>Educational experience of training highly sensitive networks on hyper-parameter </a:t>
            </a:r>
            <a:r>
              <a:rPr lang="en-US" b="1" dirty="0" smtClean="0"/>
              <a:t>fine-tuning </a:t>
            </a:r>
            <a:endParaRPr lang="en-US" b="1" dirty="0"/>
          </a:p>
          <a:p>
            <a:pPr lvl="1"/>
            <a:r>
              <a:rPr lang="en-US" dirty="0"/>
              <a:t>Sensitivity of one-shot learning can be used with </a:t>
            </a:r>
            <a:r>
              <a:rPr lang="en-US" dirty="0" err="1"/>
              <a:t>AutoML</a:t>
            </a:r>
            <a:r>
              <a:rPr lang="en-US" dirty="0"/>
              <a:t> and Neural Architecture Search (NAS) to obtain optimal hyper-parameters and models. </a:t>
            </a:r>
            <a:endParaRPr lang="en-US" b="1" dirty="0"/>
          </a:p>
          <a:p>
            <a:r>
              <a:rPr lang="en-US" b="1" dirty="0" smtClean="0"/>
              <a:t>In </a:t>
            </a:r>
            <a:r>
              <a:rPr lang="en-US" b="1" dirty="0"/>
              <a:t>addition, we recommend that researchers test their novel architectures, loss and optimization functions on </a:t>
            </a:r>
            <a:r>
              <a:rPr lang="en-US" b="1" dirty="0" smtClean="0"/>
              <a:t>one-shot semi-supervised learning </a:t>
            </a:r>
            <a:r>
              <a:rPr lang="en-US" b="1" dirty="0"/>
              <a:t>to better differentiate their </a:t>
            </a:r>
            <a:r>
              <a:rPr lang="en-US" b="1" dirty="0" smtClean="0"/>
              <a:t>methods</a:t>
            </a:r>
          </a:p>
          <a:p>
            <a:r>
              <a:rPr lang="en-US" b="1" dirty="0"/>
              <a:t>I am looking </a:t>
            </a:r>
            <a:r>
              <a:rPr lang="en-US" b="1" dirty="0" smtClean="0"/>
              <a:t>to test </a:t>
            </a:r>
            <a:r>
              <a:rPr lang="en-US" b="1" dirty="0"/>
              <a:t>one-shot semi-supervised learning on </a:t>
            </a:r>
            <a:r>
              <a:rPr lang="en-US" b="1" dirty="0" smtClean="0"/>
              <a:t>real-world </a:t>
            </a:r>
            <a:r>
              <a:rPr lang="en-US" b="1" dirty="0"/>
              <a:t>applications </a:t>
            </a:r>
            <a:endParaRPr lang="en-US" dirty="0" smtClean="0"/>
          </a:p>
        </p:txBody>
      </p:sp>
      <p:sp>
        <p:nvSpPr>
          <p:cNvPr id="5" name="Slide Number Placeholder 4"/>
          <p:cNvSpPr>
            <a:spLocks noGrp="1"/>
          </p:cNvSpPr>
          <p:nvPr>
            <p:ph type="sldNum" sz="quarter" idx="12"/>
          </p:nvPr>
        </p:nvSpPr>
        <p:spPr/>
        <p:txBody>
          <a:bodyPr/>
          <a:lstStyle/>
          <a:p>
            <a:fld id="{1A7383EF-49D2-1B41-8C7D-9D347A7E21C1}" type="slidenum">
              <a:rPr lang="en-US" smtClean="0"/>
              <a:t>20</a:t>
            </a:fld>
            <a:endParaRPr lang="en-US"/>
          </a:p>
        </p:txBody>
      </p:sp>
      <p:pic>
        <p:nvPicPr>
          <p:cNvPr id="9" name="Picture 2" descr="Home - Boss Insight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19874" y="72834"/>
            <a:ext cx="1579739" cy="7279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73835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ubtitle 2"/>
          <p:cNvSpPr>
            <a:spLocks noGrp="1"/>
          </p:cNvSpPr>
          <p:nvPr>
            <p:ph sz="half" idx="1"/>
          </p:nvPr>
        </p:nvSpPr>
        <p:spPr/>
        <p:txBody>
          <a:bodyPr>
            <a:noAutofit/>
          </a:bodyPr>
          <a:lstStyle/>
          <a:p>
            <a:pPr algn="l"/>
            <a:r>
              <a:rPr lang="en-US" dirty="0">
                <a:solidFill>
                  <a:schemeClr val="bg1"/>
                </a:solidFill>
                <a:latin typeface="Arial"/>
                <a:cs typeface="Arial"/>
              </a:rPr>
              <a:t>Outline</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a:solidFill>
                  <a:srgbClr val="FBBE08"/>
                </a:solidFill>
                <a:latin typeface="Arial"/>
                <a:cs typeface="Arial"/>
              </a:rPr>
              <a:t>One-shot semi-supervised learning</a:t>
            </a:r>
          </a:p>
        </p:txBody>
      </p:sp>
      <p:sp>
        <p:nvSpPr>
          <p:cNvPr id="2" name="Content Placeholder 1"/>
          <p:cNvSpPr>
            <a:spLocks noGrp="1"/>
          </p:cNvSpPr>
          <p:nvPr>
            <p:ph sz="half" idx="2"/>
          </p:nvPr>
        </p:nvSpPr>
        <p:spPr>
          <a:xfrm>
            <a:off x="254045" y="980013"/>
            <a:ext cx="8432755" cy="3840563"/>
          </a:xfrm>
        </p:spPr>
        <p:txBody>
          <a:bodyPr>
            <a:normAutofit/>
          </a:bodyPr>
          <a:lstStyle/>
          <a:p>
            <a:pPr marL="0" indent="0" algn="ctr">
              <a:buNone/>
            </a:pPr>
            <a:r>
              <a:rPr lang="en-US" b="1" dirty="0"/>
              <a:t>Questions and comments?</a:t>
            </a:r>
          </a:p>
          <a:p>
            <a:pPr marL="0" indent="0" algn="ctr">
              <a:buNone/>
            </a:pPr>
            <a:r>
              <a:rPr lang="en-US" sz="7200" b="1" dirty="0"/>
              <a:t>The End</a:t>
            </a:r>
          </a:p>
          <a:p>
            <a:endParaRPr lang="en-US" b="1" dirty="0"/>
          </a:p>
        </p:txBody>
      </p:sp>
      <p:sp>
        <p:nvSpPr>
          <p:cNvPr id="5" name="Slide Number Placeholder 4"/>
          <p:cNvSpPr>
            <a:spLocks noGrp="1"/>
          </p:cNvSpPr>
          <p:nvPr>
            <p:ph type="sldNum" sz="quarter" idx="12"/>
          </p:nvPr>
        </p:nvSpPr>
        <p:spPr/>
        <p:txBody>
          <a:bodyPr/>
          <a:lstStyle/>
          <a:p>
            <a:fld id="{1A7383EF-49D2-1B41-8C7D-9D347A7E21C1}" type="slidenum">
              <a:rPr lang="en-US" smtClean="0"/>
              <a:t>21</a:t>
            </a:fld>
            <a:endParaRPr lang="en-US"/>
          </a:p>
        </p:txBody>
      </p:sp>
      <p:pic>
        <p:nvPicPr>
          <p:cNvPr id="8" name="Picture 7"/>
          <p:cNvPicPr>
            <a:picLocks noChangeAspect="1"/>
          </p:cNvPicPr>
          <p:nvPr/>
        </p:nvPicPr>
        <p:blipFill>
          <a:blip r:embed="rId4"/>
          <a:stretch>
            <a:fillRect/>
          </a:stretch>
        </p:blipFill>
        <p:spPr>
          <a:xfrm>
            <a:off x="2949067" y="2814639"/>
            <a:ext cx="3135841" cy="1763910"/>
          </a:xfrm>
          <a:prstGeom prst="rect">
            <a:avLst/>
          </a:prstGeom>
        </p:spPr>
      </p:pic>
    </p:spTree>
    <p:extLst>
      <p:ext uri="{BB962C8B-B14F-4D97-AF65-F5344CB8AC3E}">
        <p14:creationId xmlns:p14="http://schemas.microsoft.com/office/powerpoint/2010/main" val="179152488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a:solidFill>
                  <a:srgbClr val="FBBE08"/>
                </a:solidFill>
                <a:latin typeface="Arial"/>
                <a:cs typeface="Arial"/>
              </a:rPr>
              <a:t>Introduction</a:t>
            </a:r>
          </a:p>
        </p:txBody>
      </p:sp>
      <p:sp>
        <p:nvSpPr>
          <p:cNvPr id="2" name="Content Placeholder 1"/>
          <p:cNvSpPr>
            <a:spLocks noGrp="1"/>
          </p:cNvSpPr>
          <p:nvPr>
            <p:ph sz="half" idx="2"/>
          </p:nvPr>
        </p:nvSpPr>
        <p:spPr>
          <a:xfrm>
            <a:off x="338219" y="1090750"/>
            <a:ext cx="8466666" cy="3030582"/>
          </a:xfrm>
        </p:spPr>
        <p:txBody>
          <a:bodyPr>
            <a:normAutofit fontScale="92500" lnSpcReduction="10000"/>
          </a:bodyPr>
          <a:lstStyle/>
          <a:p>
            <a:r>
              <a:rPr lang="en-US" b="1" dirty="0" smtClean="0"/>
              <a:t>Three key elements for training neural networks</a:t>
            </a:r>
          </a:p>
          <a:p>
            <a:pPr lvl="1"/>
            <a:r>
              <a:rPr lang="en-US" dirty="0" smtClean="0"/>
              <a:t>1) Algorithms, 2) computational resources</a:t>
            </a:r>
          </a:p>
          <a:p>
            <a:pPr lvl="1"/>
            <a:r>
              <a:rPr lang="en-US" dirty="0" smtClean="0">
                <a:solidFill>
                  <a:srgbClr val="FF0000"/>
                </a:solidFill>
              </a:rPr>
              <a:t>3) Hundreds </a:t>
            </a:r>
            <a:r>
              <a:rPr lang="en-US" dirty="0">
                <a:solidFill>
                  <a:srgbClr val="FF0000"/>
                </a:solidFill>
              </a:rPr>
              <a:t>to </a:t>
            </a:r>
            <a:r>
              <a:rPr lang="en-US" dirty="0" smtClean="0">
                <a:solidFill>
                  <a:srgbClr val="FF0000"/>
                </a:solidFill>
              </a:rPr>
              <a:t>millions </a:t>
            </a:r>
            <a:r>
              <a:rPr lang="en-US" dirty="0">
                <a:solidFill>
                  <a:srgbClr val="FF0000"/>
                </a:solidFill>
              </a:rPr>
              <a:t>of </a:t>
            </a:r>
            <a:r>
              <a:rPr lang="en-US" dirty="0" smtClean="0">
                <a:solidFill>
                  <a:srgbClr val="FF0000"/>
                </a:solidFill>
              </a:rPr>
              <a:t>labeled training/validation </a:t>
            </a:r>
            <a:r>
              <a:rPr lang="en-US" dirty="0">
                <a:solidFill>
                  <a:srgbClr val="FF0000"/>
                </a:solidFill>
              </a:rPr>
              <a:t>samples</a:t>
            </a:r>
            <a:endParaRPr lang="en-US" dirty="0" smtClean="0">
              <a:solidFill>
                <a:srgbClr val="FF0000"/>
              </a:solidFill>
            </a:endParaRPr>
          </a:p>
          <a:p>
            <a:r>
              <a:rPr lang="en-US" b="1" dirty="0" smtClean="0"/>
              <a:t>In typical user scenarios one has plenty of samples but </a:t>
            </a:r>
            <a:r>
              <a:rPr lang="en-US" b="1" dirty="0" smtClean="0">
                <a:solidFill>
                  <a:srgbClr val="FF0000"/>
                </a:solidFill>
              </a:rPr>
              <a:t>LABELING is burdensome</a:t>
            </a:r>
            <a:endParaRPr lang="en-US" dirty="0" smtClean="0">
              <a:solidFill>
                <a:srgbClr val="FF0000"/>
              </a:solidFill>
            </a:endParaRPr>
          </a:p>
          <a:p>
            <a:r>
              <a:rPr lang="en-US" b="1" dirty="0" smtClean="0"/>
              <a:t>Our goal is to minimize the burden of labeling and achieve performance comparable to supervised learning</a:t>
            </a:r>
          </a:p>
        </p:txBody>
      </p:sp>
      <p:sp>
        <p:nvSpPr>
          <p:cNvPr id="5" name="Slide Number Placeholder 4"/>
          <p:cNvSpPr>
            <a:spLocks noGrp="1"/>
          </p:cNvSpPr>
          <p:nvPr>
            <p:ph type="sldNum" sz="quarter" idx="12"/>
          </p:nvPr>
        </p:nvSpPr>
        <p:spPr/>
        <p:txBody>
          <a:bodyPr/>
          <a:lstStyle/>
          <a:p>
            <a:fld id="{1A7383EF-49D2-1B41-8C7D-9D347A7E21C1}" type="slidenum">
              <a:rPr lang="en-US" smtClean="0"/>
              <a:t>3</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Motivation</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1045030" y="3889466"/>
            <a:ext cx="6640692" cy="1151640"/>
          </a:xfrm>
          <a:prstGeom prst="rect">
            <a:avLst/>
          </a:prstGeom>
        </p:spPr>
      </p:pic>
    </p:spTree>
    <p:extLst>
      <p:ext uri="{BB962C8B-B14F-4D97-AF65-F5344CB8AC3E}">
        <p14:creationId xmlns:p14="http://schemas.microsoft.com/office/powerpoint/2010/main" val="27045959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219" y="1090749"/>
            <a:ext cx="7910975" cy="3856808"/>
          </a:xfrm>
        </p:spPr>
        <p:txBody>
          <a:bodyPr>
            <a:normAutofit fontScale="85000" lnSpcReduction="10000"/>
          </a:bodyPr>
          <a:lstStyle/>
          <a:p>
            <a:r>
              <a:rPr lang="en-US" b="1" dirty="0"/>
              <a:t>Supervised learning</a:t>
            </a:r>
          </a:p>
          <a:p>
            <a:pPr lvl="1"/>
            <a:r>
              <a:rPr lang="en-US" dirty="0" smtClean="0"/>
              <a:t>Train with labeled training </a:t>
            </a:r>
            <a:r>
              <a:rPr lang="en-US" dirty="0"/>
              <a:t>samples to train a network for a specific task</a:t>
            </a:r>
          </a:p>
          <a:p>
            <a:r>
              <a:rPr lang="en-US" b="1" dirty="0" smtClean="0"/>
              <a:t>Unsupervised </a:t>
            </a:r>
            <a:r>
              <a:rPr lang="en-US" b="1" dirty="0"/>
              <a:t>learning</a:t>
            </a:r>
          </a:p>
          <a:p>
            <a:pPr lvl="1"/>
            <a:r>
              <a:rPr lang="en-US" dirty="0" smtClean="0"/>
              <a:t>Train with unlabeled training </a:t>
            </a:r>
            <a:r>
              <a:rPr lang="en-US" dirty="0"/>
              <a:t>samples </a:t>
            </a:r>
            <a:r>
              <a:rPr lang="en-US" dirty="0" smtClean="0"/>
              <a:t>for representation learning</a:t>
            </a:r>
            <a:endParaRPr lang="en-US" dirty="0"/>
          </a:p>
          <a:p>
            <a:r>
              <a:rPr lang="en-US" b="1" dirty="0" smtClean="0"/>
              <a:t>Semi-supervised learning (SSL)</a:t>
            </a:r>
          </a:p>
          <a:p>
            <a:pPr lvl="1"/>
            <a:r>
              <a:rPr lang="en-US" dirty="0" smtClean="0"/>
              <a:t>Train with a small amount of labeled data plus a large amount of unlabeled data</a:t>
            </a:r>
          </a:p>
          <a:p>
            <a:pPr lvl="1"/>
            <a:r>
              <a:rPr lang="en-US" dirty="0" smtClean="0"/>
              <a:t>Labeled </a:t>
            </a:r>
            <a:r>
              <a:rPr lang="en-US" dirty="0"/>
              <a:t>data defines the task</a:t>
            </a:r>
          </a:p>
          <a:p>
            <a:pPr lvl="1"/>
            <a:r>
              <a:rPr lang="en-US" dirty="0" smtClean="0"/>
              <a:t>Unlabeled </a:t>
            </a:r>
            <a:r>
              <a:rPr lang="en-US" dirty="0"/>
              <a:t>data for representation </a:t>
            </a:r>
            <a:r>
              <a:rPr lang="en-US" dirty="0" smtClean="0"/>
              <a:t>learning</a:t>
            </a:r>
          </a:p>
          <a:p>
            <a:pPr lvl="2"/>
            <a:r>
              <a:rPr lang="en-US" dirty="0" smtClean="0"/>
              <a:t>Avoids overfitting</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4</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Semi-supervised learning</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6553201" y="3633115"/>
            <a:ext cx="1924594" cy="1381867"/>
          </a:xfrm>
          <a:prstGeom prst="rect">
            <a:avLst/>
          </a:prstGeom>
        </p:spPr>
      </p:pic>
      <p:pic>
        <p:nvPicPr>
          <p:cNvPr id="1026" name="Picture 2" descr="Thinking of getting a cat? | International Cat Car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633448" y="1796810"/>
            <a:ext cx="1118728" cy="559364"/>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ere Are The Coolest New Cars For 2020"/>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37712" y="1780226"/>
            <a:ext cx="1047665" cy="589312"/>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p:cNvSpPr txBox="1"/>
          <p:nvPr/>
        </p:nvSpPr>
        <p:spPr>
          <a:xfrm>
            <a:off x="7002950" y="2284808"/>
            <a:ext cx="463731" cy="246221"/>
          </a:xfrm>
          <a:prstGeom prst="rect">
            <a:avLst/>
          </a:prstGeom>
          <a:noFill/>
        </p:spPr>
        <p:txBody>
          <a:bodyPr wrap="square" rtlCol="0">
            <a:spAutoFit/>
          </a:bodyPr>
          <a:lstStyle/>
          <a:p>
            <a:pPr algn="ctr"/>
            <a:r>
              <a:rPr lang="en-US" sz="1000" dirty="0" smtClean="0"/>
              <a:t>Cat</a:t>
            </a:r>
            <a:endParaRPr lang="en-US" sz="1000" dirty="0"/>
          </a:p>
        </p:txBody>
      </p:sp>
      <p:sp>
        <p:nvSpPr>
          <p:cNvPr id="13" name="TextBox 12"/>
          <p:cNvSpPr txBox="1"/>
          <p:nvPr/>
        </p:nvSpPr>
        <p:spPr>
          <a:xfrm>
            <a:off x="8102864" y="2306881"/>
            <a:ext cx="463731" cy="246221"/>
          </a:xfrm>
          <a:prstGeom prst="rect">
            <a:avLst/>
          </a:prstGeom>
          <a:noFill/>
        </p:spPr>
        <p:txBody>
          <a:bodyPr wrap="square" rtlCol="0">
            <a:spAutoFit/>
          </a:bodyPr>
          <a:lstStyle/>
          <a:p>
            <a:pPr algn="ctr"/>
            <a:r>
              <a:rPr lang="en-US" sz="1000" dirty="0" smtClean="0"/>
              <a:t>Car</a:t>
            </a:r>
            <a:endParaRPr lang="en-US" sz="1000" dirty="0"/>
          </a:p>
        </p:txBody>
      </p:sp>
    </p:spTree>
    <p:extLst>
      <p:ext uri="{BB962C8B-B14F-4D97-AF65-F5344CB8AC3E}">
        <p14:creationId xmlns:p14="http://schemas.microsoft.com/office/powerpoint/2010/main" val="42464169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Subtitle 2"/>
          <p:cNvSpPr>
            <a:spLocks noGrp="1"/>
          </p:cNvSpPr>
          <p:nvPr>
            <p:ph sz="half" idx="1"/>
          </p:nvPr>
        </p:nvSpPr>
        <p:spPr/>
        <p:txBody>
          <a:bodyPr>
            <a:noAutofit/>
          </a:bodyPr>
          <a:lstStyle/>
          <a:p>
            <a:pPr algn="l"/>
            <a:r>
              <a:rPr lang="en-US" dirty="0">
                <a:solidFill>
                  <a:schemeClr val="bg1"/>
                </a:solidFill>
                <a:latin typeface="Arial"/>
                <a:cs typeface="Arial"/>
              </a:rPr>
              <a:t>Outline</a:t>
            </a:r>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0" name="TextBox 9"/>
          <p:cNvSpPr txBox="1"/>
          <p:nvPr/>
        </p:nvSpPr>
        <p:spPr>
          <a:xfrm>
            <a:off x="1403384" y="72834"/>
            <a:ext cx="7342852" cy="769441"/>
          </a:xfrm>
          <a:prstGeom prst="rect">
            <a:avLst/>
          </a:prstGeom>
          <a:noFill/>
        </p:spPr>
        <p:txBody>
          <a:bodyPr wrap="square" rtlCol="0">
            <a:spAutoFit/>
          </a:bodyPr>
          <a:lstStyle/>
          <a:p>
            <a:r>
              <a:rPr lang="en-US" sz="4400" dirty="0">
                <a:solidFill>
                  <a:schemeClr val="bg2"/>
                </a:solidFill>
              </a:rPr>
              <a:t>Deep Learning Basics</a:t>
            </a:r>
          </a:p>
        </p:txBody>
      </p:sp>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Background</a:t>
            </a:r>
          </a:p>
          <a:p>
            <a:pPr algn="r"/>
            <a:endParaRPr lang="en-US" sz="1200" b="1" dirty="0">
              <a:solidFill>
                <a:srgbClr val="FBBE08"/>
              </a:solidFill>
              <a:latin typeface="Arial"/>
              <a:cs typeface="Arial"/>
            </a:endParaRPr>
          </a:p>
        </p:txBody>
      </p:sp>
      <mc:AlternateContent xmlns:mc="http://schemas.openxmlformats.org/markup-compatibility/2006" xmlns:a14="http://schemas.microsoft.com/office/drawing/2010/main">
        <mc:Choice Requires="a14">
          <p:sp>
            <p:nvSpPr>
              <p:cNvPr id="2" name="Content Placeholder 1"/>
              <p:cNvSpPr>
                <a:spLocks noGrp="1"/>
              </p:cNvSpPr>
              <p:nvPr>
                <p:ph sz="half" idx="2"/>
              </p:nvPr>
            </p:nvSpPr>
            <p:spPr>
              <a:xfrm>
                <a:off x="148162" y="900111"/>
                <a:ext cx="8822723" cy="1189151"/>
              </a:xfrm>
            </p:spPr>
            <p:txBody>
              <a:bodyPr>
                <a:normAutofit/>
              </a:bodyPr>
              <a:lstStyle/>
              <a:p>
                <a:pPr marL="341313" lvl="1"/>
                <a:r>
                  <a:rPr lang="en-US" sz="2000" kern="0" dirty="0">
                    <a:latin typeface="Calibri" pitchFamily="34" charset="0"/>
                  </a:rPr>
                  <a:t>Uses a </a:t>
                </a:r>
                <a:r>
                  <a:rPr lang="en-US" sz="2000" kern="0" dirty="0">
                    <a:solidFill>
                      <a:srgbClr val="800000"/>
                    </a:solidFill>
                    <a:latin typeface="Calibri" pitchFamily="34" charset="0"/>
                  </a:rPr>
                  <a:t>neural network</a:t>
                </a:r>
                <a:r>
                  <a:rPr lang="en-US" sz="2000" kern="0" dirty="0">
                    <a:latin typeface="Calibri" pitchFamily="34" charset="0"/>
                  </a:rPr>
                  <a:t> composed of many “hidden” </a:t>
                </a:r>
                <a:r>
                  <a:rPr lang="en-US" sz="2000" kern="0" dirty="0">
                    <a:solidFill>
                      <a:srgbClr val="800000"/>
                    </a:solidFill>
                    <a:latin typeface="Calibri" pitchFamily="34" charset="0"/>
                  </a:rPr>
                  <a:t>layers, </a:t>
                </a:r>
                <a14:m>
                  <m:oMath xmlns:m="http://schemas.openxmlformats.org/officeDocument/2006/math">
                    <m:r>
                      <a:rPr lang="en-US" sz="2000" b="1" i="1" kern="0">
                        <a:solidFill>
                          <a:srgbClr val="800000"/>
                        </a:solidFill>
                        <a:latin typeface="Cambria Math"/>
                      </a:rPr>
                      <m:t>𝒍</m:t>
                    </m:r>
                    <m:r>
                      <a:rPr lang="en-US" sz="2000" kern="0">
                        <a:solidFill>
                          <a:srgbClr val="800000"/>
                        </a:solidFill>
                        <a:latin typeface="Cambria Math" panose="02040503050406030204" pitchFamily="18" charset="0"/>
                      </a:rPr>
                      <m:t>;</m:t>
                    </m:r>
                  </m:oMath>
                </a14:m>
                <a:r>
                  <a:rPr lang="en-US" sz="2000" kern="0" dirty="0">
                    <a:latin typeface="Calibri" pitchFamily="34" charset="0"/>
                  </a:rPr>
                  <a:t> each layer contains trainable </a:t>
                </a:r>
                <a:r>
                  <a:rPr lang="en-US" sz="2000" kern="0" dirty="0">
                    <a:solidFill>
                      <a:srgbClr val="800000"/>
                    </a:solidFill>
                    <a:latin typeface="Calibri" pitchFamily="34" charset="0"/>
                  </a:rPr>
                  <a:t>weights, </a:t>
                </a:r>
                <a14:m>
                  <m:oMath xmlns:m="http://schemas.openxmlformats.org/officeDocument/2006/math">
                    <m:sSub>
                      <m:sSubPr>
                        <m:ctrlPr>
                          <a:rPr lang="en-US" sz="2000" i="1">
                            <a:solidFill>
                              <a:srgbClr val="800000"/>
                            </a:solidFill>
                            <a:latin typeface="Cambria Math" panose="02040503050406030204" pitchFamily="18" charset="0"/>
                            <a:ea typeface="Cambria Math"/>
                          </a:rPr>
                        </m:ctrlPr>
                      </m:sSubPr>
                      <m:e>
                        <m:r>
                          <a:rPr lang="en-US" sz="2000" i="1">
                            <a:solidFill>
                              <a:srgbClr val="800000"/>
                            </a:solidFill>
                            <a:latin typeface="Cambria Math"/>
                            <a:ea typeface="Cambria Math"/>
                          </a:rPr>
                          <m:t>𝑾</m:t>
                        </m:r>
                      </m:e>
                      <m:sub>
                        <m:r>
                          <a:rPr lang="en-US" sz="2000" i="1">
                            <a:solidFill>
                              <a:srgbClr val="800000"/>
                            </a:solidFill>
                            <a:latin typeface="Cambria Math"/>
                            <a:ea typeface="Cambria Math"/>
                          </a:rPr>
                          <m:t>𝒍</m:t>
                        </m:r>
                      </m:sub>
                    </m:sSub>
                  </m:oMath>
                </a14:m>
                <a:r>
                  <a:rPr lang="en-US" sz="2000" kern="0" dirty="0">
                    <a:solidFill>
                      <a:srgbClr val="800000"/>
                    </a:solidFill>
                    <a:latin typeface="Calibri" pitchFamily="34" charset="0"/>
                  </a:rPr>
                  <a:t>, and biases, </a:t>
                </a:r>
                <a14:m>
                  <m:oMath xmlns:m="http://schemas.openxmlformats.org/officeDocument/2006/math">
                    <m:sSub>
                      <m:sSubPr>
                        <m:ctrlPr>
                          <a:rPr lang="en-US" sz="2000" i="1">
                            <a:solidFill>
                              <a:srgbClr val="800000"/>
                            </a:solidFill>
                            <a:latin typeface="Cambria Math" panose="02040503050406030204" pitchFamily="18" charset="0"/>
                            <a:ea typeface="Cambria Math"/>
                          </a:rPr>
                        </m:ctrlPr>
                      </m:sSubPr>
                      <m:e>
                        <m:r>
                          <a:rPr lang="en-US" sz="2000" i="1">
                            <a:solidFill>
                              <a:srgbClr val="800000"/>
                            </a:solidFill>
                            <a:latin typeface="Cambria Math"/>
                            <a:ea typeface="Cambria Math"/>
                          </a:rPr>
                          <m:t>𝒃</m:t>
                        </m:r>
                      </m:e>
                      <m:sub>
                        <m:r>
                          <a:rPr lang="en-US" sz="2000" i="1">
                            <a:solidFill>
                              <a:srgbClr val="800000"/>
                            </a:solidFill>
                            <a:latin typeface="Cambria Math"/>
                            <a:ea typeface="Cambria Math"/>
                          </a:rPr>
                          <m:t>𝒍</m:t>
                        </m:r>
                      </m:sub>
                    </m:sSub>
                  </m:oMath>
                </a14:m>
                <a:r>
                  <a:rPr lang="en-US" sz="2000" kern="0" dirty="0">
                    <a:latin typeface="Calibri" pitchFamily="34" charset="0"/>
                  </a:rPr>
                  <a:t>, and a </a:t>
                </a:r>
                <a:r>
                  <a:rPr lang="en-US" sz="2000" kern="0" dirty="0">
                    <a:solidFill>
                      <a:srgbClr val="800000"/>
                    </a:solidFill>
                    <a:latin typeface="Calibri" pitchFamily="34" charset="0"/>
                  </a:rPr>
                  <a:t>non-linear function, </a:t>
                </a:r>
                <a:r>
                  <a:rPr lang="el-GR" sz="2000" kern="0" dirty="0">
                    <a:solidFill>
                      <a:srgbClr val="800000"/>
                    </a:solidFill>
                    <a:latin typeface="Calibri" pitchFamily="34" charset="0"/>
                  </a:rPr>
                  <a:t>σ </a:t>
                </a:r>
                <a:endParaRPr lang="en-US" sz="2000" kern="0" dirty="0">
                  <a:solidFill>
                    <a:srgbClr val="800000"/>
                  </a:solidFill>
                  <a:latin typeface="Calibri" pitchFamily="34" charset="0"/>
                </a:endParaRPr>
              </a:p>
              <a:p>
                <a:pPr marL="341313" lvl="1"/>
                <a:r>
                  <a:rPr lang="en-US" sz="2000" kern="0" dirty="0">
                    <a:latin typeface="Calibri" pitchFamily="34" charset="0"/>
                  </a:rPr>
                  <a:t>Image</a:t>
                </a:r>
                <a:r>
                  <a:rPr lang="en-US" sz="2000" kern="0" dirty="0">
                    <a:solidFill>
                      <a:srgbClr val="800000"/>
                    </a:solidFill>
                    <a:latin typeface="Calibri" pitchFamily="34" charset="0"/>
                  </a:rPr>
                  <a:t> </a:t>
                </a:r>
                <a:r>
                  <a:rPr lang="en-US" sz="2000" i="1" kern="0" dirty="0">
                    <a:solidFill>
                      <a:srgbClr val="800000"/>
                    </a:solidFill>
                    <a:latin typeface="Calibri" pitchFamily="34" charset="0"/>
                  </a:rPr>
                  <a:t>x</a:t>
                </a:r>
                <a:r>
                  <a:rPr lang="en-US" sz="2000" kern="0" dirty="0">
                    <a:solidFill>
                      <a:srgbClr val="800000"/>
                    </a:solidFill>
                    <a:latin typeface="Calibri" pitchFamily="34" charset="0"/>
                  </a:rPr>
                  <a:t> </a:t>
                </a:r>
                <a:r>
                  <a:rPr lang="en-US" sz="2000" kern="0" dirty="0">
                    <a:latin typeface="Calibri" pitchFamily="34" charset="0"/>
                  </a:rPr>
                  <a:t>is input and output </a:t>
                </a:r>
                <a:r>
                  <a:rPr lang="en-US" sz="2000" kern="0" dirty="0">
                    <a:solidFill>
                      <a:srgbClr val="800000"/>
                    </a:solidFill>
                    <a:latin typeface="Calibri" pitchFamily="34" charset="0"/>
                  </a:rPr>
                  <a:t>y</a:t>
                </a:r>
                <a:r>
                  <a:rPr lang="en-US" sz="2000" kern="0" dirty="0">
                    <a:latin typeface="Calibri" pitchFamily="34" charset="0"/>
                  </a:rPr>
                  <a:t> is compared to the label, which defines the </a:t>
                </a:r>
                <a:r>
                  <a:rPr lang="en-US" sz="2000" kern="0" dirty="0">
                    <a:solidFill>
                      <a:srgbClr val="800000"/>
                    </a:solidFill>
                    <a:latin typeface="Calibri" pitchFamily="34" charset="0"/>
                  </a:rPr>
                  <a:t>loss</a:t>
                </a:r>
                <a:endParaRPr lang="en-US" sz="2000" b="1" dirty="0"/>
              </a:p>
            </p:txBody>
          </p:sp>
        </mc:Choice>
        <mc:Fallback xmlns="">
          <p:sp>
            <p:nvSpPr>
              <p:cNvPr id="2" name="Content Placeholder 1"/>
              <p:cNvSpPr>
                <a:spLocks noGrp="1" noRot="1" noChangeAspect="1" noMove="1" noResize="1" noEditPoints="1" noAdjustHandles="1" noChangeArrowheads="1" noChangeShapeType="1" noTextEdit="1"/>
              </p:cNvSpPr>
              <p:nvPr>
                <p:ph sz="half" idx="2"/>
              </p:nvPr>
            </p:nvSpPr>
            <p:spPr>
              <a:xfrm>
                <a:off x="148162" y="900111"/>
                <a:ext cx="8822723" cy="1189151"/>
              </a:xfrm>
              <a:blipFill rotWithShape="0">
                <a:blip r:embed="rId4"/>
                <a:stretch>
                  <a:fillRect t="-3077"/>
                </a:stretch>
              </a:blipFill>
            </p:spPr>
            <p:txBody>
              <a:bodyPr/>
              <a:lstStyle/>
              <a:p>
                <a:r>
                  <a:rPr lang="en-US">
                    <a:noFill/>
                  </a:rPr>
                  <a:t> </a:t>
                </a:r>
              </a:p>
            </p:txBody>
          </p:sp>
        </mc:Fallback>
      </mc:AlternateContent>
      <p:pic>
        <p:nvPicPr>
          <p:cNvPr id="9" name="Picture 4"/>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2629" t="7189" r="9292" b="11217"/>
          <a:stretch/>
        </p:blipFill>
        <p:spPr bwMode="auto">
          <a:xfrm>
            <a:off x="320040" y="3608360"/>
            <a:ext cx="1055159" cy="9607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11" descr="Image result for convolutional neural network"/>
          <p:cNvPicPr>
            <a:picLocks noChangeAspect="1" noChangeArrowheads="1"/>
          </p:cNvPicPr>
          <p:nvPr/>
        </p:nvPicPr>
        <p:blipFill rotWithShape="1">
          <a:blip r:embed="rId6">
            <a:extLst>
              <a:ext uri="{28A0092B-C50C-407E-A947-70E740481C1C}">
                <a14:useLocalDpi xmlns:a14="http://schemas.microsoft.com/office/drawing/2010/main" val="0"/>
              </a:ext>
            </a:extLst>
          </a:blip>
          <a:srcRect l="18322" r="4426" b="16168"/>
          <a:stretch/>
        </p:blipFill>
        <p:spPr bwMode="auto">
          <a:xfrm>
            <a:off x="1375200" y="3270512"/>
            <a:ext cx="4197834" cy="1401664"/>
          </a:xfrm>
          <a:prstGeom prst="rect">
            <a:avLst/>
          </a:prstGeom>
          <a:noFill/>
          <a:extLst>
            <a:ext uri="{909E8E84-426E-40DD-AFC4-6F175D3DCCD1}">
              <a14:hiddenFill xmlns:a14="http://schemas.microsoft.com/office/drawing/2010/main">
                <a:solidFill>
                  <a:srgbClr val="FFFFFF"/>
                </a:solidFill>
              </a14:hiddenFill>
            </a:ext>
          </a:extLst>
        </p:spPr>
      </p:pic>
      <p:sp>
        <p:nvSpPr>
          <p:cNvPr id="13" name="Text Box 8"/>
          <p:cNvSpPr txBox="1">
            <a:spLocks noChangeArrowheads="1"/>
          </p:cNvSpPr>
          <p:nvPr/>
        </p:nvSpPr>
        <p:spPr bwMode="auto">
          <a:xfrm>
            <a:off x="6333443" y="2356112"/>
            <a:ext cx="2124757" cy="186753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114840" rIns="0" bIns="0" anchor="ct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9pPr>
          </a:lstStyle>
          <a:p>
            <a:pPr algn="ctr" eaLnBrk="1">
              <a:buClrTx/>
              <a:buFontTx/>
              <a:buNone/>
            </a:pPr>
            <a:r>
              <a:rPr lang="en-US" altLang="en-US" sz="13000" dirty="0">
                <a:solidFill>
                  <a:srgbClr val="000000"/>
                </a:solidFill>
              </a:rPr>
              <a:t>}</a:t>
            </a:r>
          </a:p>
        </p:txBody>
      </p:sp>
      <p:sp>
        <p:nvSpPr>
          <p:cNvPr id="14" name="Text Box 11"/>
          <p:cNvSpPr txBox="1">
            <a:spLocks noChangeArrowheads="1"/>
          </p:cNvSpPr>
          <p:nvPr/>
        </p:nvSpPr>
        <p:spPr bwMode="auto">
          <a:xfrm>
            <a:off x="7503386" y="2883972"/>
            <a:ext cx="1274854" cy="10743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808080"/>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0" tIns="20160" rIns="0" bIns="0" anchor="ctr"/>
          <a:lstStyle>
            <a:lvl1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1pPr>
            <a:lvl2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2pPr>
            <a:lvl3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3pPr>
            <a:lvl4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4pPr>
            <a:lvl5pPr eaLnBrk="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5pPr>
            <a:lvl6pPr marL="25146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6pPr>
            <a:lvl7pPr marL="29718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7pPr>
            <a:lvl8pPr marL="34290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8pPr>
            <a:lvl9pPr marL="3886200" indent="-228600" defTabSz="457200" eaLnBrk="0" fontAlgn="base" hangingPunct="0">
              <a:lnSpc>
                <a:spcPct val="93000"/>
              </a:lnSpc>
              <a:spcBef>
                <a:spcPct val="0"/>
              </a:spcBef>
              <a:spcAft>
                <a:spcPct val="0"/>
              </a:spcAft>
              <a:buClr>
                <a:srgbClr val="000000"/>
              </a:buClr>
              <a:buSzPct val="100000"/>
              <a:buFont typeface="Times New Roman" pitchFamily="18" charse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a:solidFill>
                  <a:schemeClr val="bg1"/>
                </a:solidFill>
                <a:latin typeface="Arial" pitchFamily="34" charset="0"/>
                <a:ea typeface="Microsoft YaHei" pitchFamily="34" charset="-122"/>
              </a:defRPr>
            </a:lvl9pPr>
          </a:lstStyle>
          <a:p>
            <a:pPr algn="ctr" eaLnBrk="1">
              <a:buClrTx/>
              <a:buFontTx/>
              <a:buNone/>
            </a:pPr>
            <a:r>
              <a:rPr lang="en-US" altLang="en-US" sz="2300" dirty="0">
                <a:solidFill>
                  <a:srgbClr val="000000"/>
                </a:solidFill>
              </a:rPr>
              <a:t>Loss</a:t>
            </a:r>
          </a:p>
        </p:txBody>
      </p:sp>
      <p:grpSp>
        <p:nvGrpSpPr>
          <p:cNvPr id="15" name="Group 14"/>
          <p:cNvGrpSpPr/>
          <p:nvPr/>
        </p:nvGrpSpPr>
        <p:grpSpPr>
          <a:xfrm>
            <a:off x="5585423" y="2493272"/>
            <a:ext cx="1501177" cy="685800"/>
            <a:chOff x="5585423" y="4069080"/>
            <a:chExt cx="1501177" cy="685800"/>
          </a:xfrm>
        </p:grpSpPr>
        <p:sp>
          <p:nvSpPr>
            <p:cNvPr id="16" name="Rectangle 15"/>
            <p:cNvSpPr/>
            <p:nvPr/>
          </p:nvSpPr>
          <p:spPr bwMode="auto">
            <a:xfrm>
              <a:off x="5585423" y="42976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17" name="Rectangle 16"/>
            <p:cNvSpPr/>
            <p:nvPr/>
          </p:nvSpPr>
          <p:spPr bwMode="auto">
            <a:xfrm>
              <a:off x="5585423" y="40690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18" name="Rectangle 17"/>
            <p:cNvSpPr/>
            <p:nvPr/>
          </p:nvSpPr>
          <p:spPr bwMode="auto">
            <a:xfrm>
              <a:off x="5585423" y="45262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grpSp>
      <p:sp>
        <p:nvSpPr>
          <p:cNvPr id="19" name="Rectangle 18"/>
          <p:cNvSpPr/>
          <p:nvPr/>
        </p:nvSpPr>
        <p:spPr bwMode="auto">
          <a:xfrm>
            <a:off x="5585423" y="2493272"/>
            <a:ext cx="1501177" cy="228600"/>
          </a:xfrm>
          <a:prstGeom prst="rect">
            <a:avLst/>
          </a:prstGeom>
          <a:solidFill>
            <a:srgbClr val="00B050"/>
          </a:solidFill>
          <a:ln w="9525" cap="flat" cmpd="sng" algn="ctr">
            <a:solidFill>
              <a:srgbClr val="000066"/>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grpSp>
        <p:nvGrpSpPr>
          <p:cNvPr id="20" name="Group 19"/>
          <p:cNvGrpSpPr/>
          <p:nvPr/>
        </p:nvGrpSpPr>
        <p:grpSpPr>
          <a:xfrm>
            <a:off x="5577840" y="3636272"/>
            <a:ext cx="1501177" cy="685800"/>
            <a:chOff x="5585423" y="4069080"/>
            <a:chExt cx="1501177" cy="685800"/>
          </a:xfrm>
        </p:grpSpPr>
        <p:sp>
          <p:nvSpPr>
            <p:cNvPr id="21" name="Rectangle 20"/>
            <p:cNvSpPr/>
            <p:nvPr/>
          </p:nvSpPr>
          <p:spPr bwMode="auto">
            <a:xfrm>
              <a:off x="5585423" y="42976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22" name="Rectangle 21"/>
            <p:cNvSpPr/>
            <p:nvPr/>
          </p:nvSpPr>
          <p:spPr bwMode="auto">
            <a:xfrm>
              <a:off x="5585423" y="40690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23" name="Rectangle 22"/>
            <p:cNvSpPr/>
            <p:nvPr/>
          </p:nvSpPr>
          <p:spPr bwMode="auto">
            <a:xfrm>
              <a:off x="5585423" y="4526280"/>
              <a:ext cx="1501177" cy="228600"/>
            </a:xfrm>
            <a:prstGeom prst="rect">
              <a:avLst/>
            </a:prstGeom>
            <a:noFill/>
            <a:ln w="9525" cap="flat" cmpd="sng" algn="ctr">
              <a:solidFill>
                <a:schemeClr val="tx1"/>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grpSp>
      <p:sp>
        <p:nvSpPr>
          <p:cNvPr id="24" name="Rectangle 23"/>
          <p:cNvSpPr/>
          <p:nvPr/>
        </p:nvSpPr>
        <p:spPr bwMode="auto">
          <a:xfrm>
            <a:off x="5577841" y="3636272"/>
            <a:ext cx="868680" cy="228600"/>
          </a:xfrm>
          <a:prstGeom prst="rect">
            <a:avLst/>
          </a:prstGeom>
          <a:solidFill>
            <a:srgbClr val="00B050"/>
          </a:solidFill>
          <a:ln w="9525" cap="flat" cmpd="sng" algn="ctr">
            <a:solidFill>
              <a:srgbClr val="000066"/>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25" name="Rectangle 24"/>
          <p:cNvSpPr/>
          <p:nvPr/>
        </p:nvSpPr>
        <p:spPr bwMode="auto">
          <a:xfrm>
            <a:off x="5577840" y="3864872"/>
            <a:ext cx="320040" cy="228600"/>
          </a:xfrm>
          <a:prstGeom prst="rect">
            <a:avLst/>
          </a:prstGeom>
          <a:solidFill>
            <a:srgbClr val="00B050"/>
          </a:solidFill>
          <a:ln w="9525" cap="flat" cmpd="sng" algn="ctr">
            <a:solidFill>
              <a:srgbClr val="000066"/>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26" name="Rectangle 25"/>
          <p:cNvSpPr/>
          <p:nvPr/>
        </p:nvSpPr>
        <p:spPr bwMode="auto">
          <a:xfrm>
            <a:off x="5577840" y="4093472"/>
            <a:ext cx="502920" cy="228600"/>
          </a:xfrm>
          <a:prstGeom prst="rect">
            <a:avLst/>
          </a:prstGeom>
          <a:solidFill>
            <a:srgbClr val="00B050"/>
          </a:solidFill>
          <a:ln w="9525" cap="flat" cmpd="sng" algn="ctr">
            <a:solidFill>
              <a:srgbClr val="000066"/>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cxnSp>
        <p:nvCxnSpPr>
          <p:cNvPr id="27" name="Elbow Connector 26"/>
          <p:cNvCxnSpPr>
            <a:stCxn id="9" idx="0"/>
            <a:endCxn id="16" idx="1"/>
          </p:cNvCxnSpPr>
          <p:nvPr/>
        </p:nvCxnSpPr>
        <p:spPr bwMode="auto">
          <a:xfrm rot="5400000" flipH="1" flipV="1">
            <a:off x="2830427" y="853365"/>
            <a:ext cx="772188" cy="4737803"/>
          </a:xfrm>
          <a:prstGeom prst="bentConnector2">
            <a:avLst/>
          </a:prstGeom>
          <a:solidFill>
            <a:schemeClr val="accent1"/>
          </a:solidFill>
          <a:ln w="25400" cap="flat" cmpd="sng" algn="ctr">
            <a:solidFill>
              <a:schemeClr val="tx1"/>
            </a:solidFill>
            <a:prstDash val="solid"/>
            <a:round/>
            <a:headEnd type="none" w="med" len="med"/>
            <a:tailEnd type="arrow"/>
          </a:ln>
          <a:effectLst/>
        </p:spPr>
      </p:cxnSp>
      <p:sp>
        <p:nvSpPr>
          <p:cNvPr id="28" name="TextBox 27"/>
          <p:cNvSpPr txBox="1"/>
          <p:nvPr/>
        </p:nvSpPr>
        <p:spPr>
          <a:xfrm>
            <a:off x="2286000" y="2767592"/>
            <a:ext cx="1965960" cy="369332"/>
          </a:xfrm>
          <a:prstGeom prst="rect">
            <a:avLst/>
          </a:prstGeom>
          <a:noFill/>
        </p:spPr>
        <p:txBody>
          <a:bodyPr wrap="square" rtlCol="0">
            <a:spAutoFit/>
          </a:bodyPr>
          <a:lstStyle/>
          <a:p>
            <a:r>
              <a:rPr lang="en-US" dirty="0">
                <a:solidFill>
                  <a:schemeClr val="tx1"/>
                </a:solidFill>
              </a:rPr>
              <a:t>Label</a:t>
            </a:r>
          </a:p>
        </p:txBody>
      </p:sp>
      <p:cxnSp>
        <p:nvCxnSpPr>
          <p:cNvPr id="29" name="Elbow Connector 28"/>
          <p:cNvCxnSpPr/>
          <p:nvPr/>
        </p:nvCxnSpPr>
        <p:spPr bwMode="auto">
          <a:xfrm rot="10800000" flipV="1">
            <a:off x="5257801" y="3958280"/>
            <a:ext cx="2883013" cy="715864"/>
          </a:xfrm>
          <a:prstGeom prst="bentConnector3">
            <a:avLst>
              <a:gd name="adj1" fmla="val -197"/>
            </a:avLst>
          </a:prstGeom>
          <a:solidFill>
            <a:schemeClr val="accent1"/>
          </a:solidFill>
          <a:ln w="25400" cap="flat" cmpd="sng" algn="ctr">
            <a:solidFill>
              <a:schemeClr val="tx1"/>
            </a:solidFill>
            <a:prstDash val="solid"/>
            <a:round/>
            <a:headEnd type="none" w="med" len="med"/>
            <a:tailEnd type="arrow"/>
          </a:ln>
          <a:effectLst/>
        </p:spPr>
      </p:cxnSp>
      <p:cxnSp>
        <p:nvCxnSpPr>
          <p:cNvPr id="30" name="Straight Arrow Connector 29"/>
          <p:cNvCxnSpPr/>
          <p:nvPr/>
        </p:nvCxnSpPr>
        <p:spPr bwMode="auto">
          <a:xfrm flipH="1">
            <a:off x="4663440" y="4674145"/>
            <a:ext cx="594360" cy="0"/>
          </a:xfrm>
          <a:prstGeom prst="straightConnector1">
            <a:avLst/>
          </a:prstGeom>
          <a:solidFill>
            <a:schemeClr val="accent1"/>
          </a:solidFill>
          <a:ln w="25400" cap="flat" cmpd="sng" algn="ctr">
            <a:solidFill>
              <a:schemeClr val="tx1"/>
            </a:solidFill>
            <a:prstDash val="solid"/>
            <a:round/>
            <a:headEnd type="none" w="med" len="med"/>
            <a:tailEnd type="arrow"/>
          </a:ln>
          <a:effectLst/>
        </p:spPr>
      </p:cxnSp>
      <p:cxnSp>
        <p:nvCxnSpPr>
          <p:cNvPr id="31" name="Straight Arrow Connector 30"/>
          <p:cNvCxnSpPr/>
          <p:nvPr/>
        </p:nvCxnSpPr>
        <p:spPr bwMode="auto">
          <a:xfrm flipH="1">
            <a:off x="3931920" y="4687832"/>
            <a:ext cx="731520" cy="0"/>
          </a:xfrm>
          <a:prstGeom prst="straightConnector1">
            <a:avLst/>
          </a:prstGeom>
          <a:solidFill>
            <a:schemeClr val="accent1"/>
          </a:solidFill>
          <a:ln w="25400" cap="flat" cmpd="sng" algn="ctr">
            <a:solidFill>
              <a:schemeClr val="tx1"/>
            </a:solidFill>
            <a:prstDash val="solid"/>
            <a:round/>
            <a:headEnd type="none" w="med" len="med"/>
            <a:tailEnd type="arrow"/>
          </a:ln>
          <a:effectLst/>
        </p:spPr>
      </p:cxnSp>
      <p:cxnSp>
        <p:nvCxnSpPr>
          <p:cNvPr id="32" name="Straight Arrow Connector 31"/>
          <p:cNvCxnSpPr/>
          <p:nvPr/>
        </p:nvCxnSpPr>
        <p:spPr bwMode="auto">
          <a:xfrm flipH="1">
            <a:off x="2971800" y="4687832"/>
            <a:ext cx="960120" cy="0"/>
          </a:xfrm>
          <a:prstGeom prst="straightConnector1">
            <a:avLst/>
          </a:prstGeom>
          <a:solidFill>
            <a:schemeClr val="accent1"/>
          </a:solidFill>
          <a:ln w="25400" cap="flat" cmpd="sng" algn="ctr">
            <a:solidFill>
              <a:schemeClr val="tx1"/>
            </a:solidFill>
            <a:prstDash val="solid"/>
            <a:round/>
            <a:headEnd type="none" w="med" len="med"/>
            <a:tailEnd type="arrow"/>
          </a:ln>
          <a:effectLst/>
        </p:spPr>
      </p:cxnSp>
      <p:sp>
        <p:nvSpPr>
          <p:cNvPr id="33" name="TextBox 32"/>
          <p:cNvSpPr txBox="1"/>
          <p:nvPr/>
        </p:nvSpPr>
        <p:spPr>
          <a:xfrm>
            <a:off x="5257799" y="4638540"/>
            <a:ext cx="2893289" cy="369332"/>
          </a:xfrm>
          <a:prstGeom prst="rect">
            <a:avLst/>
          </a:prstGeom>
          <a:noFill/>
        </p:spPr>
        <p:txBody>
          <a:bodyPr wrap="square" rtlCol="0">
            <a:spAutoFit/>
          </a:bodyPr>
          <a:lstStyle/>
          <a:p>
            <a:r>
              <a:rPr lang="en-US" dirty="0">
                <a:solidFill>
                  <a:schemeClr val="tx1"/>
                </a:solidFill>
              </a:rPr>
              <a:t>Back-propagation</a:t>
            </a:r>
          </a:p>
        </p:txBody>
      </p:sp>
      <p:sp>
        <p:nvSpPr>
          <p:cNvPr id="35" name="TextBox 34"/>
          <p:cNvSpPr txBox="1"/>
          <p:nvPr/>
        </p:nvSpPr>
        <p:spPr>
          <a:xfrm>
            <a:off x="1874520" y="4684260"/>
            <a:ext cx="2893289" cy="369332"/>
          </a:xfrm>
          <a:prstGeom prst="rect">
            <a:avLst/>
          </a:prstGeom>
          <a:noFill/>
        </p:spPr>
        <p:txBody>
          <a:bodyPr wrap="square" rtlCol="0">
            <a:spAutoFit/>
          </a:bodyPr>
          <a:lstStyle/>
          <a:p>
            <a:r>
              <a:rPr lang="en-US" dirty="0">
                <a:solidFill>
                  <a:schemeClr val="tx1"/>
                </a:solidFill>
              </a:rPr>
              <a:t>Vanishing </a:t>
            </a:r>
            <a:r>
              <a:rPr lang="en-US" sz="1600" dirty="0">
                <a:solidFill>
                  <a:schemeClr val="tx1"/>
                </a:solidFill>
              </a:rPr>
              <a:t>G</a:t>
            </a:r>
            <a:r>
              <a:rPr lang="en-US" sz="1400" dirty="0">
                <a:solidFill>
                  <a:schemeClr val="tx1"/>
                </a:solidFill>
              </a:rPr>
              <a:t>r</a:t>
            </a:r>
            <a:r>
              <a:rPr lang="en-US" sz="1200" dirty="0">
                <a:solidFill>
                  <a:schemeClr val="tx1"/>
                </a:solidFill>
              </a:rPr>
              <a:t>a</a:t>
            </a:r>
            <a:r>
              <a:rPr lang="en-US" sz="1100" dirty="0">
                <a:solidFill>
                  <a:schemeClr val="tx1"/>
                </a:solidFill>
              </a:rPr>
              <a:t>d</a:t>
            </a:r>
            <a:r>
              <a:rPr lang="en-US" sz="1050" dirty="0">
                <a:solidFill>
                  <a:schemeClr val="tx1"/>
                </a:solidFill>
              </a:rPr>
              <a:t>i</a:t>
            </a:r>
            <a:r>
              <a:rPr lang="en-US" sz="1000" dirty="0">
                <a:solidFill>
                  <a:schemeClr val="tx1"/>
                </a:solidFill>
              </a:rPr>
              <a:t>e</a:t>
            </a:r>
            <a:r>
              <a:rPr lang="en-US" sz="900" dirty="0">
                <a:solidFill>
                  <a:schemeClr val="tx1"/>
                </a:solidFill>
              </a:rPr>
              <a:t>n</a:t>
            </a:r>
            <a:r>
              <a:rPr lang="en-US" sz="800" dirty="0">
                <a:solidFill>
                  <a:schemeClr val="tx1"/>
                </a:solidFill>
              </a:rPr>
              <a:t>t  </a:t>
            </a:r>
            <a:endParaRPr lang="en-US" dirty="0">
              <a:solidFill>
                <a:schemeClr val="tx1"/>
              </a:solidFill>
            </a:endParaRPr>
          </a:p>
        </p:txBody>
      </p:sp>
      <p:sp>
        <p:nvSpPr>
          <p:cNvPr id="36" name="Rectangle 35"/>
          <p:cNvSpPr/>
          <p:nvPr/>
        </p:nvSpPr>
        <p:spPr>
          <a:xfrm>
            <a:off x="369803" y="4569115"/>
            <a:ext cx="854722" cy="369332"/>
          </a:xfrm>
          <a:prstGeom prst="rect">
            <a:avLst/>
          </a:prstGeom>
        </p:spPr>
        <p:txBody>
          <a:bodyPr wrap="none">
            <a:spAutoFit/>
          </a:bodyPr>
          <a:lstStyle/>
          <a:p>
            <a:r>
              <a:rPr lang="en-US" kern="0" dirty="0">
                <a:solidFill>
                  <a:schemeClr val="tx1"/>
                </a:solidFill>
                <a:latin typeface="Calibri" pitchFamily="34" charset="0"/>
              </a:rPr>
              <a:t>Input x</a:t>
            </a:r>
            <a:endParaRPr lang="en-US" dirty="0">
              <a:solidFill>
                <a:schemeClr val="tx1"/>
              </a:solidFill>
            </a:endParaRPr>
          </a:p>
        </p:txBody>
      </p:sp>
      <p:sp>
        <p:nvSpPr>
          <p:cNvPr id="37" name="Rectangle 36"/>
          <p:cNvSpPr/>
          <p:nvPr/>
        </p:nvSpPr>
        <p:spPr bwMode="auto">
          <a:xfrm>
            <a:off x="1210498" y="4316212"/>
            <a:ext cx="137160" cy="222740"/>
          </a:xfrm>
          <a:prstGeom prst="rect">
            <a:avLst/>
          </a:prstGeom>
          <a:noFill/>
          <a:ln w="28575" cap="flat" cmpd="sng" algn="ctr">
            <a:solidFill>
              <a:srgbClr val="FF0000"/>
            </a:solidFill>
            <a:prstDash val="solid"/>
            <a:round/>
            <a:headEnd type="none" w="med" len="med"/>
            <a:tailEnd type="triangle" w="med" len="med"/>
          </a:ln>
          <a:effectLst/>
        </p:spPr>
        <p:txBody>
          <a:bodyPr vert="horz" wrap="square" lIns="0" tIns="45720" rIns="0" bIns="45720" numCol="1" rtlCol="0" anchor="t" anchorCtr="0" compatLnSpc="1">
            <a:prstTxWarp prst="textNoShape">
              <a:avLst/>
            </a:prstTxWarp>
            <a:spAutoFit/>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en-US" sz="1800" b="1" i="0" u="none" strike="noStrike" cap="none" normalizeH="0" baseline="0">
              <a:ln>
                <a:noFill/>
              </a:ln>
              <a:solidFill>
                <a:srgbClr val="000066"/>
              </a:solidFill>
              <a:effectLst/>
              <a:latin typeface="Arial" charset="0"/>
            </a:endParaRPr>
          </a:p>
        </p:txBody>
      </p:sp>
      <p:sp>
        <p:nvSpPr>
          <p:cNvPr id="38" name="TextBox 37"/>
          <p:cNvSpPr txBox="1"/>
          <p:nvPr/>
        </p:nvSpPr>
        <p:spPr>
          <a:xfrm>
            <a:off x="5737860" y="2173232"/>
            <a:ext cx="1211580" cy="369332"/>
          </a:xfrm>
          <a:prstGeom prst="rect">
            <a:avLst/>
          </a:prstGeom>
          <a:noFill/>
        </p:spPr>
        <p:txBody>
          <a:bodyPr wrap="square" rtlCol="0">
            <a:spAutoFit/>
          </a:bodyPr>
          <a:lstStyle/>
          <a:p>
            <a:r>
              <a:rPr lang="en-US" dirty="0">
                <a:solidFill>
                  <a:schemeClr val="tx1"/>
                </a:solidFill>
              </a:rPr>
              <a:t>Classes</a:t>
            </a:r>
          </a:p>
        </p:txBody>
      </p:sp>
      <p:sp>
        <p:nvSpPr>
          <p:cNvPr id="39" name="TextBox 38"/>
          <p:cNvSpPr txBox="1"/>
          <p:nvPr/>
        </p:nvSpPr>
        <p:spPr>
          <a:xfrm>
            <a:off x="1143000" y="4642112"/>
            <a:ext cx="1211580" cy="338554"/>
          </a:xfrm>
          <a:prstGeom prst="rect">
            <a:avLst/>
          </a:prstGeom>
          <a:noFill/>
        </p:spPr>
        <p:txBody>
          <a:bodyPr wrap="square" rtlCol="0">
            <a:spAutoFit/>
          </a:bodyPr>
          <a:lstStyle/>
          <a:p>
            <a:r>
              <a:rPr lang="en-US" sz="1600" dirty="0">
                <a:solidFill>
                  <a:schemeClr val="tx1"/>
                </a:solidFill>
              </a:rPr>
              <a:t>Weights</a:t>
            </a:r>
          </a:p>
        </p:txBody>
      </p:sp>
      <p:sp>
        <p:nvSpPr>
          <p:cNvPr id="40" name="TextBox 39"/>
          <p:cNvSpPr txBox="1"/>
          <p:nvPr/>
        </p:nvSpPr>
        <p:spPr>
          <a:xfrm>
            <a:off x="5585423" y="2490593"/>
            <a:ext cx="1501177" cy="261610"/>
          </a:xfrm>
          <a:prstGeom prst="rect">
            <a:avLst/>
          </a:prstGeom>
          <a:noFill/>
        </p:spPr>
        <p:txBody>
          <a:bodyPr wrap="square" rtlCol="0">
            <a:spAutoFit/>
          </a:bodyPr>
          <a:lstStyle/>
          <a:p>
            <a:r>
              <a:rPr lang="en-US" sz="1050" dirty="0"/>
              <a:t>Speed limit 20</a:t>
            </a:r>
          </a:p>
        </p:txBody>
      </p:sp>
      <p:sp>
        <p:nvSpPr>
          <p:cNvPr id="41" name="TextBox 40"/>
          <p:cNvSpPr txBox="1"/>
          <p:nvPr/>
        </p:nvSpPr>
        <p:spPr>
          <a:xfrm>
            <a:off x="5585423" y="2917462"/>
            <a:ext cx="1501177" cy="261610"/>
          </a:xfrm>
          <a:prstGeom prst="rect">
            <a:avLst/>
          </a:prstGeom>
          <a:noFill/>
        </p:spPr>
        <p:txBody>
          <a:bodyPr wrap="square" rtlCol="0">
            <a:spAutoFit/>
          </a:bodyPr>
          <a:lstStyle/>
          <a:p>
            <a:r>
              <a:rPr lang="en-US" sz="1050" dirty="0"/>
              <a:t>Yield</a:t>
            </a:r>
          </a:p>
        </p:txBody>
      </p:sp>
      <p:sp>
        <p:nvSpPr>
          <p:cNvPr id="42" name="TextBox 41"/>
          <p:cNvSpPr txBox="1"/>
          <p:nvPr/>
        </p:nvSpPr>
        <p:spPr>
          <a:xfrm>
            <a:off x="5585423" y="2688862"/>
            <a:ext cx="1501177" cy="253916"/>
          </a:xfrm>
          <a:prstGeom prst="rect">
            <a:avLst/>
          </a:prstGeom>
          <a:noFill/>
        </p:spPr>
        <p:txBody>
          <a:bodyPr wrap="square" rtlCol="0">
            <a:spAutoFit/>
          </a:bodyPr>
          <a:lstStyle/>
          <a:p>
            <a:r>
              <a:rPr lang="en-US" sz="1050" dirty="0"/>
              <a:t>Pedestrian crossing</a:t>
            </a:r>
          </a:p>
        </p:txBody>
      </p:sp>
      <mc:AlternateContent xmlns:mc="http://schemas.openxmlformats.org/markup-compatibility/2006" xmlns:a14="http://schemas.microsoft.com/office/drawing/2010/main">
        <mc:Choice Requires="a14">
          <p:sp>
            <p:nvSpPr>
              <p:cNvPr id="43" name="TextBox 42"/>
              <p:cNvSpPr txBox="1"/>
              <p:nvPr/>
            </p:nvSpPr>
            <p:spPr>
              <a:xfrm>
                <a:off x="1075743" y="2032946"/>
                <a:ext cx="4401077" cy="646331"/>
              </a:xfrm>
              <a:prstGeom prst="rect">
                <a:avLst/>
              </a:prstGeom>
              <a:noFill/>
              <a:ln w="19050">
                <a:solidFill>
                  <a:srgbClr val="800000"/>
                </a:solidFill>
              </a:ln>
            </p:spPr>
            <p:txBody>
              <a:bodyPr wrap="none" rtlCol="0">
                <a:spAutoFit/>
              </a:bodyPr>
              <a:lstStyle/>
              <a:p>
                <a:pPr/>
                <a14:m>
                  <m:oMathPara xmlns:m="http://schemas.openxmlformats.org/officeDocument/2006/math">
                    <m:oMathParaPr>
                      <m:jc m:val="centerGroup"/>
                    </m:oMathParaPr>
                    <m:oMath xmlns:m="http://schemas.openxmlformats.org/officeDocument/2006/math">
                      <m:sSub>
                        <m:sSubPr>
                          <m:ctrlPr>
                            <a:rPr lang="en-US" b="1" i="1">
                              <a:latin typeface="Cambria Math" panose="02040503050406030204" pitchFamily="18" charset="0"/>
                            </a:rPr>
                          </m:ctrlPr>
                        </m:sSubPr>
                        <m:e>
                          <m:r>
                            <a:rPr lang="en-US" b="1" i="1">
                              <a:latin typeface="Cambria Math"/>
                            </a:rPr>
                            <m:t>𝒚</m:t>
                          </m:r>
                        </m:e>
                        <m:sub>
                          <m:r>
                            <a:rPr lang="en-US" b="1" i="1">
                              <a:latin typeface="Cambria Math"/>
                            </a:rPr>
                            <m:t>𝒍</m:t>
                          </m:r>
                        </m:sub>
                      </m:sSub>
                      <m:r>
                        <a:rPr lang="en-US" b="1" i="1">
                          <a:latin typeface="Cambria Math"/>
                        </a:rPr>
                        <m:t>=</m:t>
                      </m:r>
                      <m:r>
                        <a:rPr lang="en-US" b="1" i="1">
                          <a:latin typeface="Cambria Math"/>
                        </a:rPr>
                        <m:t>𝑭</m:t>
                      </m:r>
                      <m:d>
                        <m:dPr>
                          <m:ctrlPr>
                            <a:rPr lang="en-US" b="1" i="1">
                              <a:latin typeface="Cambria Math" panose="02040503050406030204" pitchFamily="18" charset="0"/>
                            </a:rPr>
                          </m:ctrlPr>
                        </m:dPr>
                        <m:e>
                          <m:sSub>
                            <m:sSubPr>
                              <m:ctrlPr>
                                <a:rPr lang="en-US" i="1">
                                  <a:latin typeface="Cambria Math" panose="02040503050406030204" pitchFamily="18" charset="0"/>
                                  <a:ea typeface="Cambria Math"/>
                                </a:rPr>
                              </m:ctrlPr>
                            </m:sSubPr>
                            <m:e>
                              <m:r>
                                <a:rPr lang="en-US" b="1" i="1">
                                  <a:latin typeface="Cambria Math"/>
                                  <a:ea typeface="Cambria Math"/>
                                </a:rPr>
                                <m:t>𝒚</m:t>
                              </m:r>
                            </m:e>
                            <m:sub>
                              <m:r>
                                <a:rPr lang="en-US" i="1">
                                  <a:latin typeface="Cambria Math"/>
                                  <a:ea typeface="Cambria Math"/>
                                </a:rPr>
                                <m:t>𝒍</m:t>
                              </m:r>
                              <m:r>
                                <a:rPr lang="en-US" i="1">
                                  <a:latin typeface="Cambria Math"/>
                                  <a:ea typeface="Cambria Math"/>
                                </a:rPr>
                                <m:t>−</m:t>
                              </m:r>
                              <m:r>
                                <a:rPr lang="en-US" i="1">
                                  <a:latin typeface="Cambria Math"/>
                                  <a:ea typeface="Cambria Math"/>
                                </a:rPr>
                                <m:t>𝟏</m:t>
                              </m:r>
                            </m:sub>
                          </m:sSub>
                        </m:e>
                      </m:d>
                      <m:r>
                        <a:rPr lang="en-US" b="1" i="1" smtClean="0">
                          <a:latin typeface="Cambria Math"/>
                        </a:rPr>
                        <m:t>= </m:t>
                      </m:r>
                      <m:r>
                        <a:rPr lang="en-US" b="1" i="1" smtClean="0">
                          <a:latin typeface="Cambria Math"/>
                          <a:ea typeface="Cambria Math"/>
                        </a:rPr>
                        <m:t>𝝈</m:t>
                      </m:r>
                      <m:d>
                        <m:dPr>
                          <m:ctrlPr>
                            <a:rPr lang="en-US" b="1" i="1" smtClean="0">
                              <a:latin typeface="Cambria Math" panose="02040503050406030204" pitchFamily="18" charset="0"/>
                              <a:ea typeface="Cambria Math"/>
                            </a:rPr>
                          </m:ctrlPr>
                        </m:dPr>
                        <m:e>
                          <m:r>
                            <a:rPr lang="en-US" b="1" i="1" smtClean="0">
                              <a:latin typeface="Cambria Math"/>
                              <a:ea typeface="Cambria Math"/>
                            </a:rPr>
                            <m:t> </m:t>
                          </m:r>
                          <m:sSub>
                            <m:sSubPr>
                              <m:ctrlPr>
                                <a:rPr lang="en-US" b="1" i="1" smtClean="0">
                                  <a:latin typeface="Cambria Math" panose="02040503050406030204" pitchFamily="18" charset="0"/>
                                  <a:ea typeface="Cambria Math"/>
                                </a:rPr>
                              </m:ctrlPr>
                            </m:sSubPr>
                            <m:e>
                              <m:r>
                                <a:rPr lang="en-US" b="1" i="1" smtClean="0">
                                  <a:latin typeface="Cambria Math"/>
                                  <a:ea typeface="Cambria Math"/>
                                </a:rPr>
                                <m:t>𝑾</m:t>
                              </m:r>
                            </m:e>
                            <m:sub>
                              <m:r>
                                <a:rPr lang="en-US" b="1" i="1" smtClean="0">
                                  <a:latin typeface="Cambria Math"/>
                                  <a:ea typeface="Cambria Math"/>
                                </a:rPr>
                                <m:t>𝒍</m:t>
                              </m:r>
                            </m:sub>
                          </m:sSub>
                          <m:sSub>
                            <m:sSubPr>
                              <m:ctrlPr>
                                <a:rPr lang="en-US" b="1" i="1" smtClean="0">
                                  <a:latin typeface="Cambria Math" panose="02040503050406030204" pitchFamily="18" charset="0"/>
                                  <a:ea typeface="Cambria Math"/>
                                </a:rPr>
                              </m:ctrlPr>
                            </m:sSubPr>
                            <m:e>
                              <m:r>
                                <a:rPr lang="en-US" b="1" i="1" smtClean="0">
                                  <a:latin typeface="Cambria Math"/>
                                  <a:ea typeface="Cambria Math"/>
                                </a:rPr>
                                <m:t>𝒚</m:t>
                              </m:r>
                            </m:e>
                            <m:sub>
                              <m:r>
                                <a:rPr lang="en-US" b="1" i="1" smtClean="0">
                                  <a:latin typeface="Cambria Math"/>
                                  <a:ea typeface="Cambria Math"/>
                                </a:rPr>
                                <m:t>𝒍</m:t>
                              </m:r>
                              <m:r>
                                <a:rPr lang="en-US" b="1" i="1" smtClean="0">
                                  <a:latin typeface="Cambria Math"/>
                                  <a:ea typeface="Cambria Math"/>
                                </a:rPr>
                                <m:t>−</m:t>
                              </m:r>
                              <m:r>
                                <a:rPr lang="en-US" b="1" i="1" smtClean="0">
                                  <a:latin typeface="Cambria Math"/>
                                  <a:ea typeface="Cambria Math"/>
                                </a:rPr>
                                <m:t>𝟏</m:t>
                              </m:r>
                            </m:sub>
                          </m:sSub>
                          <m:r>
                            <a:rPr lang="en-US" b="1" i="1" smtClean="0">
                              <a:latin typeface="Cambria Math"/>
                              <a:ea typeface="Cambria Math"/>
                            </a:rPr>
                            <m:t>+</m:t>
                          </m:r>
                          <m:sSub>
                            <m:sSubPr>
                              <m:ctrlPr>
                                <a:rPr lang="en-US" b="1" i="1" smtClean="0">
                                  <a:latin typeface="Cambria Math" panose="02040503050406030204" pitchFamily="18" charset="0"/>
                                  <a:ea typeface="Cambria Math"/>
                                </a:rPr>
                              </m:ctrlPr>
                            </m:sSubPr>
                            <m:e>
                              <m:r>
                                <a:rPr lang="en-US" b="1" i="1" smtClean="0">
                                  <a:latin typeface="Cambria Math"/>
                                  <a:ea typeface="Cambria Math"/>
                                </a:rPr>
                                <m:t>𝒃</m:t>
                              </m:r>
                            </m:e>
                            <m:sub>
                              <m:r>
                                <a:rPr lang="en-US" b="1" i="1" smtClean="0">
                                  <a:latin typeface="Cambria Math"/>
                                  <a:ea typeface="Cambria Math"/>
                                </a:rPr>
                                <m:t>𝒍</m:t>
                              </m:r>
                            </m:sub>
                          </m:sSub>
                          <m:r>
                            <a:rPr lang="en-US" b="1" i="1" smtClean="0">
                              <a:latin typeface="Cambria Math"/>
                              <a:ea typeface="Cambria Math"/>
                            </a:rPr>
                            <m:t> </m:t>
                          </m:r>
                        </m:e>
                      </m:d>
                    </m:oMath>
                  </m:oMathPara>
                </a14:m>
                <a:endParaRPr lang="en-US" b="1" dirty="0">
                  <a:ea typeface="Cambria Math"/>
                </a:endParaRPr>
              </a:p>
              <a:p>
                <a:pPr/>
                <a14:m>
                  <m:oMathPara xmlns:m="http://schemas.openxmlformats.org/officeDocument/2006/math">
                    <m:oMathParaPr>
                      <m:jc m:val="centerGroup"/>
                    </m:oMathParaPr>
                    <m:oMath xmlns:m="http://schemas.openxmlformats.org/officeDocument/2006/math">
                      <m:sSub>
                        <m:sSubPr>
                          <m:ctrlPr>
                            <a:rPr lang="en-US" i="1">
                              <a:latin typeface="Cambria Math" panose="02040503050406030204" pitchFamily="18" charset="0"/>
                            </a:rPr>
                          </m:ctrlPr>
                        </m:sSubPr>
                        <m:e>
                          <m:r>
                            <a:rPr lang="en-US" i="1">
                              <a:latin typeface="Cambria Math"/>
                            </a:rPr>
                            <m:t>𝒚</m:t>
                          </m:r>
                        </m:e>
                        <m:sub>
                          <m:r>
                            <a:rPr lang="en-US" b="1" i="1" smtClean="0">
                              <a:latin typeface="Cambria Math"/>
                            </a:rPr>
                            <m:t>𝑳</m:t>
                          </m:r>
                        </m:sub>
                      </m:sSub>
                      <m:r>
                        <a:rPr lang="en-US" i="1">
                          <a:latin typeface="Cambria Math"/>
                        </a:rPr>
                        <m:t>= </m:t>
                      </m:r>
                      <m:r>
                        <a:rPr lang="en-US" i="1">
                          <a:latin typeface="Cambria Math"/>
                          <a:ea typeface="Cambria Math"/>
                        </a:rPr>
                        <m:t>𝝈</m:t>
                      </m:r>
                      <m:d>
                        <m:dPr>
                          <m:ctrlPr>
                            <a:rPr lang="en-US" i="1">
                              <a:latin typeface="Cambria Math" panose="02040503050406030204" pitchFamily="18" charset="0"/>
                              <a:ea typeface="Cambria Math"/>
                            </a:rPr>
                          </m:ctrlPr>
                        </m:dPr>
                        <m:e>
                          <m:r>
                            <a:rPr lang="en-US" i="1">
                              <a:latin typeface="Cambria Math"/>
                              <a:ea typeface="Cambria Math"/>
                            </a:rPr>
                            <m:t> </m:t>
                          </m:r>
                          <m:sSub>
                            <m:sSubPr>
                              <m:ctrlPr>
                                <a:rPr lang="en-US" i="1">
                                  <a:latin typeface="Cambria Math" panose="02040503050406030204" pitchFamily="18" charset="0"/>
                                  <a:ea typeface="Cambria Math"/>
                                </a:rPr>
                              </m:ctrlPr>
                            </m:sSubPr>
                            <m:e>
                              <m:r>
                                <a:rPr lang="en-US" i="1">
                                  <a:latin typeface="Cambria Math"/>
                                  <a:ea typeface="Cambria Math"/>
                                </a:rPr>
                                <m:t>𝑾</m:t>
                              </m:r>
                            </m:e>
                            <m:sub>
                              <m:r>
                                <a:rPr lang="en-US" b="1" i="1" smtClean="0">
                                  <a:latin typeface="Cambria Math"/>
                                  <a:ea typeface="Cambria Math"/>
                                </a:rPr>
                                <m:t>𝑳</m:t>
                              </m:r>
                            </m:sub>
                          </m:sSub>
                          <m:r>
                            <a:rPr lang="en-US" i="1">
                              <a:latin typeface="Cambria Math"/>
                              <a:ea typeface="Cambria Math"/>
                            </a:rPr>
                            <m:t>𝝈</m:t>
                          </m:r>
                          <m:r>
                            <a:rPr lang="en-US" b="1" i="1" smtClean="0">
                              <a:latin typeface="Cambria Math"/>
                              <a:ea typeface="Cambria Math"/>
                            </a:rPr>
                            <m:t>(</m:t>
                          </m:r>
                          <m:sSub>
                            <m:sSubPr>
                              <m:ctrlPr>
                                <a:rPr lang="en-US" i="1">
                                  <a:latin typeface="Cambria Math" panose="02040503050406030204" pitchFamily="18" charset="0"/>
                                  <a:ea typeface="Cambria Math"/>
                                </a:rPr>
                              </m:ctrlPr>
                            </m:sSubPr>
                            <m:e>
                              <m:r>
                                <a:rPr lang="en-US" i="1">
                                  <a:latin typeface="Cambria Math"/>
                                  <a:ea typeface="Cambria Math"/>
                                </a:rPr>
                                <m:t>𝑾</m:t>
                              </m:r>
                            </m:e>
                            <m:sub>
                              <m:r>
                                <a:rPr lang="en-US" b="1" i="1" smtClean="0">
                                  <a:latin typeface="Cambria Math"/>
                                  <a:ea typeface="Cambria Math"/>
                                </a:rPr>
                                <m:t>𝑳</m:t>
                              </m:r>
                              <m:r>
                                <a:rPr lang="en-US" b="1" i="1" smtClean="0">
                                  <a:latin typeface="Cambria Math"/>
                                  <a:ea typeface="Cambria Math"/>
                                </a:rPr>
                                <m:t>−</m:t>
                              </m:r>
                              <m:r>
                                <a:rPr lang="en-US" b="1" i="1" smtClean="0">
                                  <a:latin typeface="Cambria Math"/>
                                  <a:ea typeface="Cambria Math"/>
                                </a:rPr>
                                <m:t>𝟏</m:t>
                              </m:r>
                            </m:sub>
                          </m:sSub>
                          <m:r>
                            <a:rPr lang="en-US" i="1">
                              <a:latin typeface="Cambria Math"/>
                              <a:ea typeface="Cambria Math"/>
                            </a:rPr>
                            <m:t>𝝈</m:t>
                          </m:r>
                          <m:r>
                            <a:rPr lang="en-US" b="1" i="1" smtClean="0">
                              <a:latin typeface="Cambria Math"/>
                              <a:ea typeface="Cambria Math"/>
                            </a:rPr>
                            <m:t>(…</m:t>
                          </m:r>
                          <m:sSub>
                            <m:sSubPr>
                              <m:ctrlPr>
                                <a:rPr lang="en-US" b="1" i="1">
                                  <a:latin typeface="Cambria Math" panose="02040503050406030204" pitchFamily="18" charset="0"/>
                                  <a:ea typeface="Cambria Math"/>
                                </a:rPr>
                              </m:ctrlPr>
                            </m:sSubPr>
                            <m:e>
                              <m:r>
                                <a:rPr lang="en-US" b="1" i="1">
                                  <a:latin typeface="Cambria Math"/>
                                  <a:ea typeface="Cambria Math"/>
                                </a:rPr>
                                <m:t>𝑾</m:t>
                              </m:r>
                            </m:e>
                            <m:sub>
                              <m:r>
                                <a:rPr lang="en-US" b="1" i="1" smtClean="0">
                                  <a:latin typeface="Cambria Math" panose="02040503050406030204" pitchFamily="18" charset="0"/>
                                  <a:ea typeface="Cambria Math"/>
                                </a:rPr>
                                <m:t>𝟏</m:t>
                              </m:r>
                            </m:sub>
                          </m:sSub>
                          <m:r>
                            <a:rPr lang="en-US" b="1" i="1" smtClean="0">
                              <a:latin typeface="Cambria Math"/>
                              <a:ea typeface="Cambria Math"/>
                            </a:rPr>
                            <m:t>𝒙</m:t>
                          </m:r>
                          <m:r>
                            <a:rPr lang="en-US" i="1" smtClean="0">
                              <a:latin typeface="Cambria Math"/>
                              <a:ea typeface="Cambria Math"/>
                            </a:rPr>
                            <m:t> </m:t>
                          </m:r>
                          <m:r>
                            <a:rPr lang="en-US" i="1">
                              <a:latin typeface="Cambria Math"/>
                              <a:ea typeface="Cambria Math"/>
                            </a:rPr>
                            <m:t>+</m:t>
                          </m:r>
                          <m:sSub>
                            <m:sSubPr>
                              <m:ctrlPr>
                                <a:rPr lang="en-US" i="1">
                                  <a:latin typeface="Cambria Math" panose="02040503050406030204" pitchFamily="18" charset="0"/>
                                  <a:ea typeface="Cambria Math"/>
                                </a:rPr>
                              </m:ctrlPr>
                            </m:sSubPr>
                            <m:e>
                              <m:r>
                                <a:rPr lang="en-US" i="1">
                                  <a:latin typeface="Cambria Math"/>
                                  <a:ea typeface="Cambria Math"/>
                                </a:rPr>
                                <m:t>𝒃</m:t>
                              </m:r>
                            </m:e>
                            <m:sub>
                              <m:r>
                                <a:rPr lang="en-US" b="1" i="1" smtClean="0">
                                  <a:latin typeface="Cambria Math" panose="02040503050406030204" pitchFamily="18" charset="0"/>
                                  <a:ea typeface="Cambria Math"/>
                                </a:rPr>
                                <m:t>𝟏</m:t>
                              </m:r>
                            </m:sub>
                          </m:sSub>
                          <m:r>
                            <a:rPr lang="en-US" i="1">
                              <a:latin typeface="Cambria Math"/>
                              <a:ea typeface="Cambria Math"/>
                            </a:rPr>
                            <m:t> </m:t>
                          </m:r>
                          <m:r>
                            <a:rPr lang="en-US" b="1" i="1" smtClean="0">
                              <a:latin typeface="Cambria Math"/>
                              <a:ea typeface="Cambria Math"/>
                            </a:rPr>
                            <m:t>…</m:t>
                          </m:r>
                        </m:e>
                      </m:d>
                      <m:r>
                        <a:rPr lang="en-US" b="1" i="0" smtClean="0">
                          <a:latin typeface="Cambria Math"/>
                          <a:ea typeface="Cambria Math"/>
                        </a:rPr>
                        <m:t>))</m:t>
                      </m:r>
                    </m:oMath>
                  </m:oMathPara>
                </a14:m>
                <a:endParaRPr lang="en-US" dirty="0">
                  <a:ea typeface="Cambria Math"/>
                </a:endParaRPr>
              </a:p>
            </p:txBody>
          </p:sp>
        </mc:Choice>
        <mc:Fallback xmlns="">
          <p:sp>
            <p:nvSpPr>
              <p:cNvPr id="43" name="TextBox 42"/>
              <p:cNvSpPr txBox="1">
                <a:spLocks noRot="1" noChangeAspect="1" noMove="1" noResize="1" noEditPoints="1" noAdjustHandles="1" noChangeArrowheads="1" noChangeShapeType="1" noTextEdit="1"/>
              </p:cNvSpPr>
              <p:nvPr/>
            </p:nvSpPr>
            <p:spPr>
              <a:xfrm>
                <a:off x="1075743" y="2032946"/>
                <a:ext cx="4401077" cy="646331"/>
              </a:xfrm>
              <a:prstGeom prst="rect">
                <a:avLst/>
              </a:prstGeom>
              <a:blipFill rotWithShape="0">
                <a:blip r:embed="rId7"/>
                <a:stretch>
                  <a:fillRect b="-4545"/>
                </a:stretch>
              </a:blipFill>
              <a:ln w="19050">
                <a:solidFill>
                  <a:srgbClr val="800000"/>
                </a:solidFill>
              </a:ln>
            </p:spPr>
            <p:txBody>
              <a:bodyPr/>
              <a:lstStyle/>
              <a:p>
                <a:r>
                  <a:rPr lang="en-US">
                    <a:noFill/>
                  </a:rPr>
                  <a:t> </a:t>
                </a:r>
              </a:p>
            </p:txBody>
          </p:sp>
        </mc:Fallback>
      </mc:AlternateContent>
      <p:sp>
        <p:nvSpPr>
          <p:cNvPr id="5" name="Slide Number Placeholder 4"/>
          <p:cNvSpPr>
            <a:spLocks noGrp="1"/>
          </p:cNvSpPr>
          <p:nvPr>
            <p:ph type="sldNum" sz="quarter" idx="12"/>
          </p:nvPr>
        </p:nvSpPr>
        <p:spPr/>
        <p:txBody>
          <a:bodyPr/>
          <a:lstStyle/>
          <a:p>
            <a:fld id="{1A7383EF-49D2-1B41-8C7D-9D347A7E21C1}" type="slidenum">
              <a:rPr lang="en-US" smtClean="0"/>
              <a:t>5</a:t>
            </a:fld>
            <a:endParaRPr lang="en-US"/>
          </a:p>
        </p:txBody>
      </p:sp>
      <mc:AlternateContent xmlns:mc="http://schemas.openxmlformats.org/markup-compatibility/2006" xmlns:a14="http://schemas.microsoft.com/office/drawing/2010/main">
        <mc:Choice Requires="a14">
          <p:sp>
            <p:nvSpPr>
              <p:cNvPr id="8" name="TextBox 7"/>
              <p:cNvSpPr txBox="1"/>
              <p:nvPr/>
            </p:nvSpPr>
            <p:spPr>
              <a:xfrm>
                <a:off x="7616464" y="3583804"/>
                <a:ext cx="1438957" cy="274320"/>
              </a:xfrm>
              <a:prstGeom prst="rect">
                <a:avLst/>
              </a:prstGeom>
              <a:noFill/>
            </p:spPr>
            <p:txBody>
              <a:bodyPr wrap="square" lIns="0" tIns="0" rIns="0" bIns="0" rtlCol="0">
                <a:spAutoFit/>
              </a:bodyPr>
              <a:lstStyle/>
              <a:p>
                <a:r>
                  <a:rPr lang="en-US" b="1" dirty="0" smtClean="0"/>
                  <a:t>|| </a:t>
                </a:r>
                <a14:m>
                  <m:oMath xmlns:m="http://schemas.openxmlformats.org/officeDocument/2006/math">
                    <m:sSub>
                      <m:sSubPr>
                        <m:ctrlPr>
                          <a:rPr lang="en-US" b="1" i="1">
                            <a:latin typeface="Cambria Math" panose="02040503050406030204" pitchFamily="18" charset="0"/>
                          </a:rPr>
                        </m:ctrlPr>
                      </m:sSubPr>
                      <m:e>
                        <m:r>
                          <a:rPr lang="en-US" b="1" i="1">
                            <a:latin typeface="Cambria Math"/>
                          </a:rPr>
                          <m:t>𝒚</m:t>
                        </m:r>
                      </m:e>
                      <m:sub>
                        <m:r>
                          <a:rPr lang="en-US" b="1" i="1">
                            <a:latin typeface="Cambria Math"/>
                          </a:rPr>
                          <m:t>𝑳</m:t>
                        </m:r>
                      </m:sub>
                    </m:sSub>
                  </m:oMath>
                </a14:m>
                <a:r>
                  <a:rPr lang="en-US" b="1" dirty="0" smtClean="0"/>
                  <a:t> -  y ||</a:t>
                </a:r>
                <a:endParaRPr lang="en-US" b="1" dirty="0"/>
              </a:p>
            </p:txBody>
          </p:sp>
        </mc:Choice>
        <mc:Fallback xmlns="">
          <p:sp>
            <p:nvSpPr>
              <p:cNvPr id="8" name="TextBox 7"/>
              <p:cNvSpPr txBox="1">
                <a:spLocks noRot="1" noChangeAspect="1" noMove="1" noResize="1" noEditPoints="1" noAdjustHandles="1" noChangeArrowheads="1" noChangeShapeType="1" noTextEdit="1"/>
              </p:cNvSpPr>
              <p:nvPr/>
            </p:nvSpPr>
            <p:spPr>
              <a:xfrm>
                <a:off x="7616464" y="3583804"/>
                <a:ext cx="1438957" cy="274320"/>
              </a:xfrm>
              <a:prstGeom prst="rect">
                <a:avLst/>
              </a:prstGeom>
              <a:blipFill rotWithShape="0">
                <a:blip r:embed="rId8"/>
                <a:stretch>
                  <a:fillRect l="-9746" t="-28889" b="-51111"/>
                </a:stretch>
              </a:blipFill>
            </p:spPr>
            <p:txBody>
              <a:bodyPr/>
              <a:lstStyle/>
              <a:p>
                <a:r>
                  <a:rPr lang="en-US">
                    <a:noFill/>
                  </a:rPr>
                  <a:t> </a:t>
                </a:r>
              </a:p>
            </p:txBody>
          </p:sp>
        </mc:Fallback>
      </mc:AlternateContent>
    </p:spTree>
    <p:extLst>
      <p:ext uri="{BB962C8B-B14F-4D97-AF65-F5344CB8AC3E}">
        <p14:creationId xmlns:p14="http://schemas.microsoft.com/office/powerpoint/2010/main" val="26956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1000"/>
                                        <p:tgtEl>
                                          <p:spTgt spid="12"/>
                                        </p:tgtEl>
                                      </p:cBhvr>
                                    </p:animEffect>
                                    <p:anim calcmode="lin" valueType="num">
                                      <p:cBhvr>
                                        <p:cTn id="13" dur="1000" fill="hold"/>
                                        <p:tgtEl>
                                          <p:spTgt spid="12"/>
                                        </p:tgtEl>
                                        <p:attrNameLst>
                                          <p:attrName>ppt_x</p:attrName>
                                        </p:attrNameLst>
                                      </p:cBhvr>
                                      <p:tavLst>
                                        <p:tav tm="0">
                                          <p:val>
                                            <p:strVal val="#ppt_x"/>
                                          </p:val>
                                        </p:tav>
                                        <p:tav tm="100000">
                                          <p:val>
                                            <p:strVal val="#ppt_x"/>
                                          </p:val>
                                        </p:tav>
                                      </p:tavLst>
                                    </p:anim>
                                    <p:anim calcmode="lin" valueType="num">
                                      <p:cBhvr>
                                        <p:cTn id="14" dur="1000" fill="hold"/>
                                        <p:tgtEl>
                                          <p:spTgt spid="12"/>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fade">
                                      <p:cBhvr>
                                        <p:cTn id="22" dur="1000"/>
                                        <p:tgtEl>
                                          <p:spTgt spid="14"/>
                                        </p:tgtEl>
                                      </p:cBhvr>
                                    </p:animEffect>
                                    <p:anim calcmode="lin" valueType="num">
                                      <p:cBhvr>
                                        <p:cTn id="23" dur="1000" fill="hold"/>
                                        <p:tgtEl>
                                          <p:spTgt spid="14"/>
                                        </p:tgtEl>
                                        <p:attrNameLst>
                                          <p:attrName>ppt_x</p:attrName>
                                        </p:attrNameLst>
                                      </p:cBhvr>
                                      <p:tavLst>
                                        <p:tav tm="0">
                                          <p:val>
                                            <p:strVal val="#ppt_x"/>
                                          </p:val>
                                        </p:tav>
                                        <p:tav tm="100000">
                                          <p:val>
                                            <p:strVal val="#ppt_x"/>
                                          </p:val>
                                        </p:tav>
                                      </p:tavLst>
                                    </p:anim>
                                    <p:anim calcmode="lin" valueType="num">
                                      <p:cBhvr>
                                        <p:cTn id="24" dur="1000" fill="hold"/>
                                        <p:tgtEl>
                                          <p:spTgt spid="14"/>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1000"/>
                                        <p:tgtEl>
                                          <p:spTgt spid="19"/>
                                        </p:tgtEl>
                                      </p:cBhvr>
                                    </p:animEffect>
                                    <p:anim calcmode="lin" valueType="num">
                                      <p:cBhvr>
                                        <p:cTn id="33" dur="1000" fill="hold"/>
                                        <p:tgtEl>
                                          <p:spTgt spid="19"/>
                                        </p:tgtEl>
                                        <p:attrNameLst>
                                          <p:attrName>ppt_x</p:attrName>
                                        </p:attrNameLst>
                                      </p:cBhvr>
                                      <p:tavLst>
                                        <p:tav tm="0">
                                          <p:val>
                                            <p:strVal val="#ppt_x"/>
                                          </p:val>
                                        </p:tav>
                                        <p:tav tm="100000">
                                          <p:val>
                                            <p:strVal val="#ppt_x"/>
                                          </p:val>
                                        </p:tav>
                                      </p:tavLst>
                                    </p:anim>
                                    <p:anim calcmode="lin" valueType="num">
                                      <p:cBhvr>
                                        <p:cTn id="34" dur="1000" fill="hold"/>
                                        <p:tgtEl>
                                          <p:spTgt spid="19"/>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1000"/>
                                        <p:tgtEl>
                                          <p:spTgt spid="24"/>
                                        </p:tgtEl>
                                      </p:cBhvr>
                                    </p:animEffect>
                                    <p:anim calcmode="lin" valueType="num">
                                      <p:cBhvr>
                                        <p:cTn id="43" dur="1000" fill="hold"/>
                                        <p:tgtEl>
                                          <p:spTgt spid="24"/>
                                        </p:tgtEl>
                                        <p:attrNameLst>
                                          <p:attrName>ppt_x</p:attrName>
                                        </p:attrNameLst>
                                      </p:cBhvr>
                                      <p:tavLst>
                                        <p:tav tm="0">
                                          <p:val>
                                            <p:strVal val="#ppt_x"/>
                                          </p:val>
                                        </p:tav>
                                        <p:tav tm="100000">
                                          <p:val>
                                            <p:strVal val="#ppt_x"/>
                                          </p:val>
                                        </p:tav>
                                      </p:tavLst>
                                    </p:anim>
                                    <p:anim calcmode="lin" valueType="num">
                                      <p:cBhvr>
                                        <p:cTn id="44" dur="1000" fill="hold"/>
                                        <p:tgtEl>
                                          <p:spTgt spid="2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1000"/>
                                        <p:tgtEl>
                                          <p:spTgt spid="25"/>
                                        </p:tgtEl>
                                      </p:cBhvr>
                                    </p:animEffect>
                                    <p:anim calcmode="lin" valueType="num">
                                      <p:cBhvr>
                                        <p:cTn id="48" dur="1000" fill="hold"/>
                                        <p:tgtEl>
                                          <p:spTgt spid="25"/>
                                        </p:tgtEl>
                                        <p:attrNameLst>
                                          <p:attrName>ppt_x</p:attrName>
                                        </p:attrNameLst>
                                      </p:cBhvr>
                                      <p:tavLst>
                                        <p:tav tm="0">
                                          <p:val>
                                            <p:strVal val="#ppt_x"/>
                                          </p:val>
                                        </p:tav>
                                        <p:tav tm="100000">
                                          <p:val>
                                            <p:strVal val="#ppt_x"/>
                                          </p:val>
                                        </p:tav>
                                      </p:tavLst>
                                    </p:anim>
                                    <p:anim calcmode="lin" valueType="num">
                                      <p:cBhvr>
                                        <p:cTn id="49" dur="1000" fill="hold"/>
                                        <p:tgtEl>
                                          <p:spTgt spid="2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6"/>
                                        </p:tgtEl>
                                        <p:attrNameLst>
                                          <p:attrName>style.visibility</p:attrName>
                                        </p:attrNameLst>
                                      </p:cBhvr>
                                      <p:to>
                                        <p:strVal val="visible"/>
                                      </p:to>
                                    </p:set>
                                    <p:animEffect transition="in" filter="fade">
                                      <p:cBhvr>
                                        <p:cTn id="52" dur="1000"/>
                                        <p:tgtEl>
                                          <p:spTgt spid="26"/>
                                        </p:tgtEl>
                                      </p:cBhvr>
                                    </p:animEffect>
                                    <p:anim calcmode="lin" valueType="num">
                                      <p:cBhvr>
                                        <p:cTn id="53" dur="1000" fill="hold"/>
                                        <p:tgtEl>
                                          <p:spTgt spid="26"/>
                                        </p:tgtEl>
                                        <p:attrNameLst>
                                          <p:attrName>ppt_x</p:attrName>
                                        </p:attrNameLst>
                                      </p:cBhvr>
                                      <p:tavLst>
                                        <p:tav tm="0">
                                          <p:val>
                                            <p:strVal val="#ppt_x"/>
                                          </p:val>
                                        </p:tav>
                                        <p:tav tm="100000">
                                          <p:val>
                                            <p:strVal val="#ppt_x"/>
                                          </p:val>
                                        </p:tav>
                                      </p:tavLst>
                                    </p:anim>
                                    <p:anim calcmode="lin" valueType="num">
                                      <p:cBhvr>
                                        <p:cTn id="54" dur="1000" fill="hold"/>
                                        <p:tgtEl>
                                          <p:spTgt spid="26"/>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animEffect transition="in" filter="fade">
                                      <p:cBhvr>
                                        <p:cTn id="57" dur="1000"/>
                                        <p:tgtEl>
                                          <p:spTgt spid="27"/>
                                        </p:tgtEl>
                                      </p:cBhvr>
                                    </p:animEffect>
                                    <p:anim calcmode="lin" valueType="num">
                                      <p:cBhvr>
                                        <p:cTn id="58" dur="1000" fill="hold"/>
                                        <p:tgtEl>
                                          <p:spTgt spid="27"/>
                                        </p:tgtEl>
                                        <p:attrNameLst>
                                          <p:attrName>ppt_x</p:attrName>
                                        </p:attrNameLst>
                                      </p:cBhvr>
                                      <p:tavLst>
                                        <p:tav tm="0">
                                          <p:val>
                                            <p:strVal val="#ppt_x"/>
                                          </p:val>
                                        </p:tav>
                                        <p:tav tm="100000">
                                          <p:val>
                                            <p:strVal val="#ppt_x"/>
                                          </p:val>
                                        </p:tav>
                                      </p:tavLst>
                                    </p:anim>
                                    <p:anim calcmode="lin" valueType="num">
                                      <p:cBhvr>
                                        <p:cTn id="59" dur="1000" fill="hold"/>
                                        <p:tgtEl>
                                          <p:spTgt spid="27"/>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8"/>
                                        </p:tgtEl>
                                        <p:attrNameLst>
                                          <p:attrName>style.visibility</p:attrName>
                                        </p:attrNameLst>
                                      </p:cBhvr>
                                      <p:to>
                                        <p:strVal val="visible"/>
                                      </p:to>
                                    </p:set>
                                    <p:animEffect transition="in" filter="fade">
                                      <p:cBhvr>
                                        <p:cTn id="62" dur="1000"/>
                                        <p:tgtEl>
                                          <p:spTgt spid="28"/>
                                        </p:tgtEl>
                                      </p:cBhvr>
                                    </p:animEffect>
                                    <p:anim calcmode="lin" valueType="num">
                                      <p:cBhvr>
                                        <p:cTn id="63" dur="1000" fill="hold"/>
                                        <p:tgtEl>
                                          <p:spTgt spid="28"/>
                                        </p:tgtEl>
                                        <p:attrNameLst>
                                          <p:attrName>ppt_x</p:attrName>
                                        </p:attrNameLst>
                                      </p:cBhvr>
                                      <p:tavLst>
                                        <p:tav tm="0">
                                          <p:val>
                                            <p:strVal val="#ppt_x"/>
                                          </p:val>
                                        </p:tav>
                                        <p:tav tm="100000">
                                          <p:val>
                                            <p:strVal val="#ppt_x"/>
                                          </p:val>
                                        </p:tav>
                                      </p:tavLst>
                                    </p:anim>
                                    <p:anim calcmode="lin" valueType="num">
                                      <p:cBhvr>
                                        <p:cTn id="64" dur="1000" fill="hold"/>
                                        <p:tgtEl>
                                          <p:spTgt spid="28"/>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29"/>
                                        </p:tgtEl>
                                        <p:attrNameLst>
                                          <p:attrName>style.visibility</p:attrName>
                                        </p:attrNameLst>
                                      </p:cBhvr>
                                      <p:to>
                                        <p:strVal val="visible"/>
                                      </p:to>
                                    </p:set>
                                    <p:animEffect transition="in" filter="fade">
                                      <p:cBhvr>
                                        <p:cTn id="67" dur="1000"/>
                                        <p:tgtEl>
                                          <p:spTgt spid="29"/>
                                        </p:tgtEl>
                                      </p:cBhvr>
                                    </p:animEffect>
                                    <p:anim calcmode="lin" valueType="num">
                                      <p:cBhvr>
                                        <p:cTn id="68" dur="1000" fill="hold"/>
                                        <p:tgtEl>
                                          <p:spTgt spid="29"/>
                                        </p:tgtEl>
                                        <p:attrNameLst>
                                          <p:attrName>ppt_x</p:attrName>
                                        </p:attrNameLst>
                                      </p:cBhvr>
                                      <p:tavLst>
                                        <p:tav tm="0">
                                          <p:val>
                                            <p:strVal val="#ppt_x"/>
                                          </p:val>
                                        </p:tav>
                                        <p:tav tm="100000">
                                          <p:val>
                                            <p:strVal val="#ppt_x"/>
                                          </p:val>
                                        </p:tav>
                                      </p:tavLst>
                                    </p:anim>
                                    <p:anim calcmode="lin" valueType="num">
                                      <p:cBhvr>
                                        <p:cTn id="69" dur="1000" fill="hold"/>
                                        <p:tgtEl>
                                          <p:spTgt spid="29"/>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fade">
                                      <p:cBhvr>
                                        <p:cTn id="72" dur="1000"/>
                                        <p:tgtEl>
                                          <p:spTgt spid="30"/>
                                        </p:tgtEl>
                                      </p:cBhvr>
                                    </p:animEffect>
                                    <p:anim calcmode="lin" valueType="num">
                                      <p:cBhvr>
                                        <p:cTn id="73" dur="1000" fill="hold"/>
                                        <p:tgtEl>
                                          <p:spTgt spid="30"/>
                                        </p:tgtEl>
                                        <p:attrNameLst>
                                          <p:attrName>ppt_x</p:attrName>
                                        </p:attrNameLst>
                                      </p:cBhvr>
                                      <p:tavLst>
                                        <p:tav tm="0">
                                          <p:val>
                                            <p:strVal val="#ppt_x"/>
                                          </p:val>
                                        </p:tav>
                                        <p:tav tm="100000">
                                          <p:val>
                                            <p:strVal val="#ppt_x"/>
                                          </p:val>
                                        </p:tav>
                                      </p:tavLst>
                                    </p:anim>
                                    <p:anim calcmode="lin" valueType="num">
                                      <p:cBhvr>
                                        <p:cTn id="74" dur="1000" fill="hold"/>
                                        <p:tgtEl>
                                          <p:spTgt spid="30"/>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31"/>
                                        </p:tgtEl>
                                        <p:attrNameLst>
                                          <p:attrName>style.visibility</p:attrName>
                                        </p:attrNameLst>
                                      </p:cBhvr>
                                      <p:to>
                                        <p:strVal val="visible"/>
                                      </p:to>
                                    </p:set>
                                    <p:animEffect transition="in" filter="fade">
                                      <p:cBhvr>
                                        <p:cTn id="77" dur="1000"/>
                                        <p:tgtEl>
                                          <p:spTgt spid="31"/>
                                        </p:tgtEl>
                                      </p:cBhvr>
                                    </p:animEffect>
                                    <p:anim calcmode="lin" valueType="num">
                                      <p:cBhvr>
                                        <p:cTn id="78" dur="1000" fill="hold"/>
                                        <p:tgtEl>
                                          <p:spTgt spid="31"/>
                                        </p:tgtEl>
                                        <p:attrNameLst>
                                          <p:attrName>ppt_x</p:attrName>
                                        </p:attrNameLst>
                                      </p:cBhvr>
                                      <p:tavLst>
                                        <p:tav tm="0">
                                          <p:val>
                                            <p:strVal val="#ppt_x"/>
                                          </p:val>
                                        </p:tav>
                                        <p:tav tm="100000">
                                          <p:val>
                                            <p:strVal val="#ppt_x"/>
                                          </p:val>
                                        </p:tav>
                                      </p:tavLst>
                                    </p:anim>
                                    <p:anim calcmode="lin" valueType="num">
                                      <p:cBhvr>
                                        <p:cTn id="79" dur="1000" fill="hold"/>
                                        <p:tgtEl>
                                          <p:spTgt spid="31"/>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32"/>
                                        </p:tgtEl>
                                        <p:attrNameLst>
                                          <p:attrName>style.visibility</p:attrName>
                                        </p:attrNameLst>
                                      </p:cBhvr>
                                      <p:to>
                                        <p:strVal val="visible"/>
                                      </p:to>
                                    </p:set>
                                    <p:animEffect transition="in" filter="fade">
                                      <p:cBhvr>
                                        <p:cTn id="82" dur="1000"/>
                                        <p:tgtEl>
                                          <p:spTgt spid="32"/>
                                        </p:tgtEl>
                                      </p:cBhvr>
                                    </p:animEffect>
                                    <p:anim calcmode="lin" valueType="num">
                                      <p:cBhvr>
                                        <p:cTn id="83" dur="1000" fill="hold"/>
                                        <p:tgtEl>
                                          <p:spTgt spid="32"/>
                                        </p:tgtEl>
                                        <p:attrNameLst>
                                          <p:attrName>ppt_x</p:attrName>
                                        </p:attrNameLst>
                                      </p:cBhvr>
                                      <p:tavLst>
                                        <p:tav tm="0">
                                          <p:val>
                                            <p:strVal val="#ppt_x"/>
                                          </p:val>
                                        </p:tav>
                                        <p:tav tm="100000">
                                          <p:val>
                                            <p:strVal val="#ppt_x"/>
                                          </p:val>
                                        </p:tav>
                                      </p:tavLst>
                                    </p:anim>
                                    <p:anim calcmode="lin" valueType="num">
                                      <p:cBhvr>
                                        <p:cTn id="84" dur="1000" fill="hold"/>
                                        <p:tgtEl>
                                          <p:spTgt spid="32"/>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3"/>
                                        </p:tgtEl>
                                        <p:attrNameLst>
                                          <p:attrName>style.visibility</p:attrName>
                                        </p:attrNameLst>
                                      </p:cBhvr>
                                      <p:to>
                                        <p:strVal val="visible"/>
                                      </p:to>
                                    </p:set>
                                    <p:animEffect transition="in" filter="fade">
                                      <p:cBhvr>
                                        <p:cTn id="87" dur="1000"/>
                                        <p:tgtEl>
                                          <p:spTgt spid="33"/>
                                        </p:tgtEl>
                                      </p:cBhvr>
                                    </p:animEffect>
                                    <p:anim calcmode="lin" valueType="num">
                                      <p:cBhvr>
                                        <p:cTn id="88" dur="1000" fill="hold"/>
                                        <p:tgtEl>
                                          <p:spTgt spid="33"/>
                                        </p:tgtEl>
                                        <p:attrNameLst>
                                          <p:attrName>ppt_x</p:attrName>
                                        </p:attrNameLst>
                                      </p:cBhvr>
                                      <p:tavLst>
                                        <p:tav tm="0">
                                          <p:val>
                                            <p:strVal val="#ppt_x"/>
                                          </p:val>
                                        </p:tav>
                                        <p:tav tm="100000">
                                          <p:val>
                                            <p:strVal val="#ppt_x"/>
                                          </p:val>
                                        </p:tav>
                                      </p:tavLst>
                                    </p:anim>
                                    <p:anim calcmode="lin" valueType="num">
                                      <p:cBhvr>
                                        <p:cTn id="89" dur="1000" fill="hold"/>
                                        <p:tgtEl>
                                          <p:spTgt spid="33"/>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5"/>
                                        </p:tgtEl>
                                        <p:attrNameLst>
                                          <p:attrName>style.visibility</p:attrName>
                                        </p:attrNameLst>
                                      </p:cBhvr>
                                      <p:to>
                                        <p:strVal val="visible"/>
                                      </p:to>
                                    </p:set>
                                    <p:animEffect transition="in" filter="fade">
                                      <p:cBhvr>
                                        <p:cTn id="92" dur="1000"/>
                                        <p:tgtEl>
                                          <p:spTgt spid="35"/>
                                        </p:tgtEl>
                                      </p:cBhvr>
                                    </p:animEffect>
                                    <p:anim calcmode="lin" valueType="num">
                                      <p:cBhvr>
                                        <p:cTn id="93" dur="1000" fill="hold"/>
                                        <p:tgtEl>
                                          <p:spTgt spid="35"/>
                                        </p:tgtEl>
                                        <p:attrNameLst>
                                          <p:attrName>ppt_x</p:attrName>
                                        </p:attrNameLst>
                                      </p:cBhvr>
                                      <p:tavLst>
                                        <p:tav tm="0">
                                          <p:val>
                                            <p:strVal val="#ppt_x"/>
                                          </p:val>
                                        </p:tav>
                                        <p:tav tm="100000">
                                          <p:val>
                                            <p:strVal val="#ppt_x"/>
                                          </p:val>
                                        </p:tav>
                                      </p:tavLst>
                                    </p:anim>
                                    <p:anim calcmode="lin" valueType="num">
                                      <p:cBhvr>
                                        <p:cTn id="94" dur="1000" fill="hold"/>
                                        <p:tgtEl>
                                          <p:spTgt spid="3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36"/>
                                        </p:tgtEl>
                                        <p:attrNameLst>
                                          <p:attrName>style.visibility</p:attrName>
                                        </p:attrNameLst>
                                      </p:cBhvr>
                                      <p:to>
                                        <p:strVal val="visible"/>
                                      </p:to>
                                    </p:set>
                                    <p:animEffect transition="in" filter="fade">
                                      <p:cBhvr>
                                        <p:cTn id="97" dur="1000"/>
                                        <p:tgtEl>
                                          <p:spTgt spid="36"/>
                                        </p:tgtEl>
                                      </p:cBhvr>
                                    </p:animEffect>
                                    <p:anim calcmode="lin" valueType="num">
                                      <p:cBhvr>
                                        <p:cTn id="98" dur="1000" fill="hold"/>
                                        <p:tgtEl>
                                          <p:spTgt spid="36"/>
                                        </p:tgtEl>
                                        <p:attrNameLst>
                                          <p:attrName>ppt_x</p:attrName>
                                        </p:attrNameLst>
                                      </p:cBhvr>
                                      <p:tavLst>
                                        <p:tav tm="0">
                                          <p:val>
                                            <p:strVal val="#ppt_x"/>
                                          </p:val>
                                        </p:tav>
                                        <p:tav tm="100000">
                                          <p:val>
                                            <p:strVal val="#ppt_x"/>
                                          </p:val>
                                        </p:tav>
                                      </p:tavLst>
                                    </p:anim>
                                    <p:anim calcmode="lin" valueType="num">
                                      <p:cBhvr>
                                        <p:cTn id="99" dur="1000" fill="hold"/>
                                        <p:tgtEl>
                                          <p:spTgt spid="36"/>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37"/>
                                        </p:tgtEl>
                                        <p:attrNameLst>
                                          <p:attrName>style.visibility</p:attrName>
                                        </p:attrNameLst>
                                      </p:cBhvr>
                                      <p:to>
                                        <p:strVal val="visible"/>
                                      </p:to>
                                    </p:set>
                                    <p:animEffect transition="in" filter="fade">
                                      <p:cBhvr>
                                        <p:cTn id="102" dur="1000"/>
                                        <p:tgtEl>
                                          <p:spTgt spid="37"/>
                                        </p:tgtEl>
                                      </p:cBhvr>
                                    </p:animEffect>
                                    <p:anim calcmode="lin" valueType="num">
                                      <p:cBhvr>
                                        <p:cTn id="103" dur="1000" fill="hold"/>
                                        <p:tgtEl>
                                          <p:spTgt spid="37"/>
                                        </p:tgtEl>
                                        <p:attrNameLst>
                                          <p:attrName>ppt_x</p:attrName>
                                        </p:attrNameLst>
                                      </p:cBhvr>
                                      <p:tavLst>
                                        <p:tav tm="0">
                                          <p:val>
                                            <p:strVal val="#ppt_x"/>
                                          </p:val>
                                        </p:tav>
                                        <p:tav tm="100000">
                                          <p:val>
                                            <p:strVal val="#ppt_x"/>
                                          </p:val>
                                        </p:tav>
                                      </p:tavLst>
                                    </p:anim>
                                    <p:anim calcmode="lin" valueType="num">
                                      <p:cBhvr>
                                        <p:cTn id="104" dur="1000" fill="hold"/>
                                        <p:tgtEl>
                                          <p:spTgt spid="3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fade">
                                      <p:cBhvr>
                                        <p:cTn id="107" dur="1000"/>
                                        <p:tgtEl>
                                          <p:spTgt spid="38"/>
                                        </p:tgtEl>
                                      </p:cBhvr>
                                    </p:animEffect>
                                    <p:anim calcmode="lin" valueType="num">
                                      <p:cBhvr>
                                        <p:cTn id="108" dur="1000" fill="hold"/>
                                        <p:tgtEl>
                                          <p:spTgt spid="38"/>
                                        </p:tgtEl>
                                        <p:attrNameLst>
                                          <p:attrName>ppt_x</p:attrName>
                                        </p:attrNameLst>
                                      </p:cBhvr>
                                      <p:tavLst>
                                        <p:tav tm="0">
                                          <p:val>
                                            <p:strVal val="#ppt_x"/>
                                          </p:val>
                                        </p:tav>
                                        <p:tav tm="100000">
                                          <p:val>
                                            <p:strVal val="#ppt_x"/>
                                          </p:val>
                                        </p:tav>
                                      </p:tavLst>
                                    </p:anim>
                                    <p:anim calcmode="lin" valueType="num">
                                      <p:cBhvr>
                                        <p:cTn id="109" dur="1000" fill="hold"/>
                                        <p:tgtEl>
                                          <p:spTgt spid="38"/>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39"/>
                                        </p:tgtEl>
                                        <p:attrNameLst>
                                          <p:attrName>style.visibility</p:attrName>
                                        </p:attrNameLst>
                                      </p:cBhvr>
                                      <p:to>
                                        <p:strVal val="visible"/>
                                      </p:to>
                                    </p:set>
                                    <p:animEffect transition="in" filter="fade">
                                      <p:cBhvr>
                                        <p:cTn id="112" dur="1000"/>
                                        <p:tgtEl>
                                          <p:spTgt spid="39"/>
                                        </p:tgtEl>
                                      </p:cBhvr>
                                    </p:animEffect>
                                    <p:anim calcmode="lin" valueType="num">
                                      <p:cBhvr>
                                        <p:cTn id="113" dur="1000" fill="hold"/>
                                        <p:tgtEl>
                                          <p:spTgt spid="39"/>
                                        </p:tgtEl>
                                        <p:attrNameLst>
                                          <p:attrName>ppt_x</p:attrName>
                                        </p:attrNameLst>
                                      </p:cBhvr>
                                      <p:tavLst>
                                        <p:tav tm="0">
                                          <p:val>
                                            <p:strVal val="#ppt_x"/>
                                          </p:val>
                                        </p:tav>
                                        <p:tav tm="100000">
                                          <p:val>
                                            <p:strVal val="#ppt_x"/>
                                          </p:val>
                                        </p:tav>
                                      </p:tavLst>
                                    </p:anim>
                                    <p:anim calcmode="lin" valueType="num">
                                      <p:cBhvr>
                                        <p:cTn id="114" dur="1000" fill="hold"/>
                                        <p:tgtEl>
                                          <p:spTgt spid="3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40"/>
                                        </p:tgtEl>
                                        <p:attrNameLst>
                                          <p:attrName>style.visibility</p:attrName>
                                        </p:attrNameLst>
                                      </p:cBhvr>
                                      <p:to>
                                        <p:strVal val="visible"/>
                                      </p:to>
                                    </p:set>
                                    <p:animEffect transition="in" filter="fade">
                                      <p:cBhvr>
                                        <p:cTn id="117" dur="1000"/>
                                        <p:tgtEl>
                                          <p:spTgt spid="40"/>
                                        </p:tgtEl>
                                      </p:cBhvr>
                                    </p:animEffect>
                                    <p:anim calcmode="lin" valueType="num">
                                      <p:cBhvr>
                                        <p:cTn id="118" dur="1000" fill="hold"/>
                                        <p:tgtEl>
                                          <p:spTgt spid="40"/>
                                        </p:tgtEl>
                                        <p:attrNameLst>
                                          <p:attrName>ppt_x</p:attrName>
                                        </p:attrNameLst>
                                      </p:cBhvr>
                                      <p:tavLst>
                                        <p:tav tm="0">
                                          <p:val>
                                            <p:strVal val="#ppt_x"/>
                                          </p:val>
                                        </p:tav>
                                        <p:tav tm="100000">
                                          <p:val>
                                            <p:strVal val="#ppt_x"/>
                                          </p:val>
                                        </p:tav>
                                      </p:tavLst>
                                    </p:anim>
                                    <p:anim calcmode="lin" valueType="num">
                                      <p:cBhvr>
                                        <p:cTn id="119" dur="1000" fill="hold"/>
                                        <p:tgtEl>
                                          <p:spTgt spid="4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41"/>
                                        </p:tgtEl>
                                        <p:attrNameLst>
                                          <p:attrName>style.visibility</p:attrName>
                                        </p:attrNameLst>
                                      </p:cBhvr>
                                      <p:to>
                                        <p:strVal val="visible"/>
                                      </p:to>
                                    </p:set>
                                    <p:animEffect transition="in" filter="fade">
                                      <p:cBhvr>
                                        <p:cTn id="122" dur="1000"/>
                                        <p:tgtEl>
                                          <p:spTgt spid="41"/>
                                        </p:tgtEl>
                                      </p:cBhvr>
                                    </p:animEffect>
                                    <p:anim calcmode="lin" valueType="num">
                                      <p:cBhvr>
                                        <p:cTn id="123" dur="1000" fill="hold"/>
                                        <p:tgtEl>
                                          <p:spTgt spid="41"/>
                                        </p:tgtEl>
                                        <p:attrNameLst>
                                          <p:attrName>ppt_x</p:attrName>
                                        </p:attrNameLst>
                                      </p:cBhvr>
                                      <p:tavLst>
                                        <p:tav tm="0">
                                          <p:val>
                                            <p:strVal val="#ppt_x"/>
                                          </p:val>
                                        </p:tav>
                                        <p:tav tm="100000">
                                          <p:val>
                                            <p:strVal val="#ppt_x"/>
                                          </p:val>
                                        </p:tav>
                                      </p:tavLst>
                                    </p:anim>
                                    <p:anim calcmode="lin" valueType="num">
                                      <p:cBhvr>
                                        <p:cTn id="124" dur="1000" fill="hold"/>
                                        <p:tgtEl>
                                          <p:spTgt spid="41"/>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42"/>
                                        </p:tgtEl>
                                        <p:attrNameLst>
                                          <p:attrName>style.visibility</p:attrName>
                                        </p:attrNameLst>
                                      </p:cBhvr>
                                      <p:to>
                                        <p:strVal val="visible"/>
                                      </p:to>
                                    </p:set>
                                    <p:animEffect transition="in" filter="fade">
                                      <p:cBhvr>
                                        <p:cTn id="127" dur="1000"/>
                                        <p:tgtEl>
                                          <p:spTgt spid="42"/>
                                        </p:tgtEl>
                                      </p:cBhvr>
                                    </p:animEffect>
                                    <p:anim calcmode="lin" valueType="num">
                                      <p:cBhvr>
                                        <p:cTn id="128" dur="1000" fill="hold"/>
                                        <p:tgtEl>
                                          <p:spTgt spid="42"/>
                                        </p:tgtEl>
                                        <p:attrNameLst>
                                          <p:attrName>ppt_x</p:attrName>
                                        </p:attrNameLst>
                                      </p:cBhvr>
                                      <p:tavLst>
                                        <p:tav tm="0">
                                          <p:val>
                                            <p:strVal val="#ppt_x"/>
                                          </p:val>
                                        </p:tav>
                                        <p:tav tm="100000">
                                          <p:val>
                                            <p:strVal val="#ppt_x"/>
                                          </p:val>
                                        </p:tav>
                                      </p:tavLst>
                                    </p:anim>
                                    <p:anim calcmode="lin" valueType="num">
                                      <p:cBhvr>
                                        <p:cTn id="129" dur="1000" fill="hold"/>
                                        <p:tgtEl>
                                          <p:spTgt spid="42"/>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5"/>
                                        </p:tgtEl>
                                        <p:attrNameLst>
                                          <p:attrName>style.visibility</p:attrName>
                                        </p:attrNameLst>
                                      </p:cBhvr>
                                      <p:to>
                                        <p:strVal val="visible"/>
                                      </p:to>
                                    </p:set>
                                    <p:animEffect transition="in" filter="fade">
                                      <p:cBhvr>
                                        <p:cTn id="132" dur="1000"/>
                                        <p:tgtEl>
                                          <p:spTgt spid="5"/>
                                        </p:tgtEl>
                                      </p:cBhvr>
                                    </p:animEffect>
                                    <p:anim calcmode="lin" valueType="num">
                                      <p:cBhvr>
                                        <p:cTn id="133" dur="1000" fill="hold"/>
                                        <p:tgtEl>
                                          <p:spTgt spid="5"/>
                                        </p:tgtEl>
                                        <p:attrNameLst>
                                          <p:attrName>ppt_x</p:attrName>
                                        </p:attrNameLst>
                                      </p:cBhvr>
                                      <p:tavLst>
                                        <p:tav tm="0">
                                          <p:val>
                                            <p:strVal val="#ppt_x"/>
                                          </p:val>
                                        </p:tav>
                                        <p:tav tm="100000">
                                          <p:val>
                                            <p:strVal val="#ppt_x"/>
                                          </p:val>
                                        </p:tav>
                                      </p:tavLst>
                                    </p:anim>
                                    <p:anim calcmode="lin" valueType="num">
                                      <p:cBhvr>
                                        <p:cTn id="134" dur="1000" fill="hold"/>
                                        <p:tgtEl>
                                          <p:spTgt spid="5"/>
                                        </p:tgtEl>
                                        <p:attrNameLst>
                                          <p:attrName>ppt_y</p:attrName>
                                        </p:attrNameLst>
                                      </p:cBhvr>
                                      <p:tavLst>
                                        <p:tav tm="0">
                                          <p:val>
                                            <p:strVal val="#ppt_y+.1"/>
                                          </p:val>
                                        </p:tav>
                                        <p:tav tm="100000">
                                          <p:val>
                                            <p:strVal val="#ppt_y"/>
                                          </p:val>
                                        </p:tav>
                                      </p:tavLst>
                                    </p:anim>
                                  </p:childTnLst>
                                </p:cTn>
                              </p:par>
                              <p:par>
                                <p:cTn id="135" presetID="1" presetClass="entr" presetSubtype="0" fill="hold" grpId="0" nodeType="withEffect">
                                  <p:stCondLst>
                                    <p:cond delay="0"/>
                                  </p:stCondLst>
                                  <p:childTnLst>
                                    <p:set>
                                      <p:cBhvr>
                                        <p:cTn id="13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9" grpId="0" animBg="1"/>
      <p:bldP spid="24" grpId="0" animBg="1"/>
      <p:bldP spid="25" grpId="0" animBg="1"/>
      <p:bldP spid="26" grpId="0" animBg="1"/>
      <p:bldP spid="28" grpId="0"/>
      <p:bldP spid="33" grpId="0"/>
      <p:bldP spid="35" grpId="0"/>
      <p:bldP spid="36" grpId="0"/>
      <p:bldP spid="37" grpId="0" animBg="1"/>
      <p:bldP spid="38" grpId="0"/>
      <p:bldP spid="39" grpId="0"/>
      <p:bldP spid="40" grpId="0"/>
      <p:bldP spid="41" grpId="0"/>
      <p:bldP spid="42" grpId="0"/>
      <p:bldP spid="5"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a:solidFill>
                  <a:srgbClr val="FBBE08"/>
                </a:solidFill>
                <a:latin typeface="Arial"/>
                <a:cs typeface="Arial"/>
              </a:rPr>
              <a:t>Semi-supervised </a:t>
            </a:r>
            <a:r>
              <a:rPr lang="en-US" sz="1200" b="1" dirty="0" smtClean="0">
                <a:solidFill>
                  <a:srgbClr val="FBBE08"/>
                </a:solidFill>
                <a:latin typeface="Arial"/>
                <a:cs typeface="Arial"/>
              </a:rPr>
              <a:t>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50"/>
            <a:ext cx="8466666" cy="3732713"/>
          </a:xfrm>
        </p:spPr>
        <p:txBody>
          <a:bodyPr>
            <a:normAutofit fontScale="92500"/>
          </a:bodyPr>
          <a:lstStyle/>
          <a:p>
            <a:r>
              <a:rPr lang="en-US" b="1" dirty="0" smtClean="0"/>
              <a:t>State-of-the-art in SSL: </a:t>
            </a:r>
            <a:r>
              <a:rPr lang="en-US" b="1" dirty="0" err="1" smtClean="0"/>
              <a:t>FixMatch</a:t>
            </a:r>
            <a:endParaRPr lang="en-US" b="1" dirty="0"/>
          </a:p>
          <a:p>
            <a:pPr lvl="1"/>
            <a:r>
              <a:rPr lang="en-US" dirty="0"/>
              <a:t>Consistency </a:t>
            </a:r>
            <a:r>
              <a:rPr lang="en-US" dirty="0" smtClean="0"/>
              <a:t>regularization: the </a:t>
            </a:r>
            <a:r>
              <a:rPr lang="en-US" dirty="0"/>
              <a:t>model should output the same predictions </a:t>
            </a:r>
            <a:r>
              <a:rPr lang="en-US" dirty="0" smtClean="0"/>
              <a:t>on perturbed </a:t>
            </a:r>
            <a:r>
              <a:rPr lang="en-US" dirty="0"/>
              <a:t>versions as </a:t>
            </a:r>
            <a:r>
              <a:rPr lang="en-US" dirty="0" smtClean="0"/>
              <a:t>on the </a:t>
            </a:r>
            <a:r>
              <a:rPr lang="en-US" dirty="0"/>
              <a:t>original </a:t>
            </a:r>
            <a:r>
              <a:rPr lang="en-US" dirty="0" smtClean="0"/>
              <a:t>image</a:t>
            </a:r>
          </a:p>
          <a:p>
            <a:pPr lvl="1"/>
            <a:r>
              <a:rPr lang="en-US" dirty="0" smtClean="0"/>
              <a:t>Pseudo-labeling: use </a:t>
            </a:r>
            <a:r>
              <a:rPr lang="en-US" dirty="0"/>
              <a:t>the model to obtain </a:t>
            </a:r>
            <a:r>
              <a:rPr lang="en-US" dirty="0" smtClean="0"/>
              <a:t>pseudo-labels </a:t>
            </a:r>
            <a:r>
              <a:rPr lang="en-US" dirty="0"/>
              <a:t>for samples whose probability are above a predefined threshold.</a:t>
            </a:r>
          </a:p>
          <a:p>
            <a:r>
              <a:rPr lang="en-US" b="1" dirty="0" smtClean="0"/>
              <a:t>Loss function: L = L</a:t>
            </a:r>
            <a:r>
              <a:rPr lang="en-US" b="1" baseline="-25000" dirty="0" smtClean="0"/>
              <a:t>s</a:t>
            </a:r>
            <a:r>
              <a:rPr lang="en-US" b="1" dirty="0" smtClean="0"/>
              <a:t> +  </a:t>
            </a:r>
            <a:r>
              <a:rPr lang="el-GR" b="1" dirty="0" smtClean="0"/>
              <a:t>λ</a:t>
            </a:r>
            <a:r>
              <a:rPr lang="en-US" b="1" baseline="-25000" dirty="0"/>
              <a:t>u</a:t>
            </a:r>
            <a:r>
              <a:rPr lang="en-US" b="1" dirty="0" smtClean="0"/>
              <a:t> L</a:t>
            </a:r>
            <a:r>
              <a:rPr lang="en-US" b="1" baseline="-25000" dirty="0" smtClean="0"/>
              <a:t>u</a:t>
            </a:r>
            <a:endParaRPr lang="en-US" b="1" baseline="-25000" dirty="0"/>
          </a:p>
          <a:p>
            <a:pPr lvl="1"/>
            <a:r>
              <a:rPr lang="en-US" dirty="0" smtClean="0"/>
              <a:t>Supervised loss term</a:t>
            </a:r>
          </a:p>
          <a:p>
            <a:pPr lvl="1"/>
            <a:r>
              <a:rPr lang="en-US" dirty="0" smtClean="0"/>
              <a:t>Unsupervised loss term</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6</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Semi-supervised learning</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4462221" y="3442686"/>
            <a:ext cx="1712669" cy="475161"/>
          </a:xfrm>
          <a:prstGeom prst="rect">
            <a:avLst/>
          </a:prstGeom>
        </p:spPr>
      </p:pic>
      <p:pic>
        <p:nvPicPr>
          <p:cNvPr id="8" name="Picture 7"/>
          <p:cNvPicPr>
            <a:picLocks noChangeAspect="1"/>
          </p:cNvPicPr>
          <p:nvPr/>
        </p:nvPicPr>
        <p:blipFill>
          <a:blip r:embed="rId5"/>
          <a:stretch>
            <a:fillRect/>
          </a:stretch>
        </p:blipFill>
        <p:spPr>
          <a:xfrm>
            <a:off x="4352442" y="3952138"/>
            <a:ext cx="2445667" cy="420654"/>
          </a:xfrm>
          <a:prstGeom prst="rect">
            <a:avLst/>
          </a:prstGeom>
        </p:spPr>
      </p:pic>
      <p:sp>
        <p:nvSpPr>
          <p:cNvPr id="10" name="Footer Placeholder 9"/>
          <p:cNvSpPr>
            <a:spLocks noGrp="1"/>
          </p:cNvSpPr>
          <p:nvPr>
            <p:ph type="ftr" sz="quarter" idx="11"/>
          </p:nvPr>
        </p:nvSpPr>
        <p:spPr>
          <a:xfrm>
            <a:off x="338667" y="4767262"/>
            <a:ext cx="8243630" cy="376237"/>
          </a:xfrm>
        </p:spPr>
        <p:txBody>
          <a:bodyPr/>
          <a:lstStyle/>
          <a:p>
            <a:r>
              <a:rPr lang="en-US" dirty="0" err="1" smtClean="0"/>
              <a:t>Sohn</a:t>
            </a:r>
            <a:r>
              <a:rPr lang="en-US" dirty="0" smtClean="0"/>
              <a:t>, </a:t>
            </a:r>
            <a:r>
              <a:rPr lang="en-US" dirty="0" err="1" smtClean="0"/>
              <a:t>Kihyuk</a:t>
            </a:r>
            <a:r>
              <a:rPr lang="en-US" dirty="0" smtClean="0"/>
              <a:t>, David Berthelot, Chun-Liang Li, </a:t>
            </a:r>
            <a:r>
              <a:rPr lang="en-US" dirty="0" err="1" smtClean="0"/>
              <a:t>Zizhao</a:t>
            </a:r>
            <a:r>
              <a:rPr lang="en-US" dirty="0" smtClean="0"/>
              <a:t> Zhang, Nicholas Carlini, </a:t>
            </a:r>
            <a:r>
              <a:rPr lang="en-US" dirty="0" err="1" smtClean="0"/>
              <a:t>Ekin</a:t>
            </a:r>
            <a:r>
              <a:rPr lang="en-US" dirty="0" smtClean="0"/>
              <a:t> D. </a:t>
            </a:r>
            <a:r>
              <a:rPr lang="en-US" dirty="0" err="1" smtClean="0"/>
              <a:t>Cubuk</a:t>
            </a:r>
            <a:r>
              <a:rPr lang="en-US" dirty="0" smtClean="0"/>
              <a:t>, Alex </a:t>
            </a:r>
            <a:r>
              <a:rPr lang="en-US" dirty="0" err="1" smtClean="0"/>
              <a:t>Kurakin</a:t>
            </a:r>
            <a:r>
              <a:rPr lang="en-US" dirty="0" smtClean="0"/>
              <a:t>, Han Zhang, and Colin </a:t>
            </a:r>
            <a:r>
              <a:rPr lang="en-US" dirty="0" err="1" smtClean="0"/>
              <a:t>Raffel</a:t>
            </a:r>
            <a:r>
              <a:rPr lang="en-US" dirty="0" smtClean="0"/>
              <a:t>. "</a:t>
            </a:r>
            <a:r>
              <a:rPr lang="en-US" dirty="0" err="1" smtClean="0"/>
              <a:t>Fixmatch</a:t>
            </a:r>
            <a:r>
              <a:rPr lang="en-US" dirty="0" smtClean="0"/>
              <a:t>: Simplifying semi-supervised learning with consistency and confidence." </a:t>
            </a:r>
            <a:r>
              <a:rPr lang="en-US" dirty="0" err="1" smtClean="0"/>
              <a:t>arXiv</a:t>
            </a:r>
            <a:r>
              <a:rPr lang="en-US" dirty="0" smtClean="0"/>
              <a:t> preprint arXiv:2001.07685 (2020).</a:t>
            </a:r>
            <a:endParaRPr lang="en-US" dirty="0"/>
          </a:p>
        </p:txBody>
      </p:sp>
    </p:spTree>
    <p:extLst>
      <p:ext uri="{BB962C8B-B14F-4D97-AF65-F5344CB8AC3E}">
        <p14:creationId xmlns:p14="http://schemas.microsoft.com/office/powerpoint/2010/main" val="399898890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a:solidFill>
                  <a:srgbClr val="FBBE08"/>
                </a:solidFill>
                <a:latin typeface="Arial"/>
                <a:cs typeface="Arial"/>
              </a:rPr>
              <a:t>Semi-supervised </a:t>
            </a:r>
            <a:r>
              <a:rPr lang="en-US" sz="1200" b="1" dirty="0" smtClean="0">
                <a:solidFill>
                  <a:srgbClr val="FBBE08"/>
                </a:solidFill>
                <a:latin typeface="Arial"/>
                <a:cs typeface="Arial"/>
              </a:rPr>
              <a:t>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2952206"/>
            <a:ext cx="8466666" cy="1815057"/>
          </a:xfrm>
        </p:spPr>
        <p:txBody>
          <a:bodyPr>
            <a:normAutofit/>
          </a:bodyPr>
          <a:lstStyle/>
          <a:p>
            <a:r>
              <a:rPr lang="en-US" b="1" dirty="0" smtClean="0"/>
              <a:t>Loss function: L = L</a:t>
            </a:r>
            <a:r>
              <a:rPr lang="en-US" b="1" baseline="-25000" dirty="0" smtClean="0"/>
              <a:t>s</a:t>
            </a:r>
            <a:r>
              <a:rPr lang="en-US" b="1" dirty="0" smtClean="0"/>
              <a:t> +  </a:t>
            </a:r>
            <a:r>
              <a:rPr lang="el-GR" b="1" dirty="0" smtClean="0"/>
              <a:t>λ</a:t>
            </a:r>
            <a:r>
              <a:rPr lang="en-US" b="1" dirty="0" smtClean="0"/>
              <a:t> L</a:t>
            </a:r>
            <a:r>
              <a:rPr lang="en-US" b="1" baseline="-25000" dirty="0" smtClean="0"/>
              <a:t>u</a:t>
            </a:r>
            <a:endParaRPr lang="en-US" b="1" baseline="-25000" dirty="0"/>
          </a:p>
          <a:p>
            <a:pPr lvl="1"/>
            <a:r>
              <a:rPr lang="en-US" dirty="0" smtClean="0"/>
              <a:t>Supervised loss term</a:t>
            </a:r>
          </a:p>
          <a:p>
            <a:pPr lvl="1"/>
            <a:r>
              <a:rPr lang="en-US" dirty="0" smtClean="0"/>
              <a:t>Unsupervised loss term</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7</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Semi-supervised learning</a:t>
            </a:r>
            <a:endParaRPr lang="en-US" sz="4400" dirty="0">
              <a:solidFill>
                <a:schemeClr val="bg2"/>
              </a:solidFill>
            </a:endParaRPr>
          </a:p>
        </p:txBody>
      </p:sp>
      <p:pic>
        <p:nvPicPr>
          <p:cNvPr id="3" name="Picture 2"/>
          <p:cNvPicPr>
            <a:picLocks noChangeAspect="1"/>
          </p:cNvPicPr>
          <p:nvPr/>
        </p:nvPicPr>
        <p:blipFill>
          <a:blip r:embed="rId4"/>
          <a:stretch>
            <a:fillRect/>
          </a:stretch>
        </p:blipFill>
        <p:spPr>
          <a:xfrm>
            <a:off x="4462221" y="3442686"/>
            <a:ext cx="1712669" cy="475161"/>
          </a:xfrm>
          <a:prstGeom prst="rect">
            <a:avLst/>
          </a:prstGeom>
        </p:spPr>
      </p:pic>
      <p:pic>
        <p:nvPicPr>
          <p:cNvPr id="8" name="Picture 7"/>
          <p:cNvPicPr>
            <a:picLocks noChangeAspect="1"/>
          </p:cNvPicPr>
          <p:nvPr/>
        </p:nvPicPr>
        <p:blipFill>
          <a:blip r:embed="rId5"/>
          <a:stretch>
            <a:fillRect/>
          </a:stretch>
        </p:blipFill>
        <p:spPr>
          <a:xfrm>
            <a:off x="4352442" y="3952138"/>
            <a:ext cx="2445667" cy="420654"/>
          </a:xfrm>
          <a:prstGeom prst="rect">
            <a:avLst/>
          </a:prstGeom>
        </p:spPr>
      </p:pic>
      <p:pic>
        <p:nvPicPr>
          <p:cNvPr id="10" name="Picture 9"/>
          <p:cNvPicPr>
            <a:picLocks noChangeAspect="1"/>
          </p:cNvPicPr>
          <p:nvPr/>
        </p:nvPicPr>
        <p:blipFill>
          <a:blip r:embed="rId6"/>
          <a:stretch>
            <a:fillRect/>
          </a:stretch>
        </p:blipFill>
        <p:spPr>
          <a:xfrm>
            <a:off x="1613870" y="963006"/>
            <a:ext cx="5250661" cy="2093169"/>
          </a:xfrm>
          <a:prstGeom prst="rect">
            <a:avLst/>
          </a:prstGeom>
        </p:spPr>
      </p:pic>
      <p:sp>
        <p:nvSpPr>
          <p:cNvPr id="13" name="Footer Placeholder 9"/>
          <p:cNvSpPr>
            <a:spLocks noGrp="1"/>
          </p:cNvSpPr>
          <p:nvPr>
            <p:ph type="ftr" sz="quarter" idx="11"/>
          </p:nvPr>
        </p:nvSpPr>
        <p:spPr>
          <a:xfrm>
            <a:off x="338667" y="4767262"/>
            <a:ext cx="8243630" cy="376237"/>
          </a:xfrm>
        </p:spPr>
        <p:txBody>
          <a:bodyPr/>
          <a:lstStyle/>
          <a:p>
            <a:r>
              <a:rPr lang="en-US" dirty="0" err="1" smtClean="0"/>
              <a:t>Sohn</a:t>
            </a:r>
            <a:r>
              <a:rPr lang="en-US" dirty="0" smtClean="0"/>
              <a:t>, </a:t>
            </a:r>
            <a:r>
              <a:rPr lang="en-US" dirty="0" err="1" smtClean="0"/>
              <a:t>Kihyuk</a:t>
            </a:r>
            <a:r>
              <a:rPr lang="en-US" dirty="0" smtClean="0"/>
              <a:t>, David Berthelot, Chun-Liang Li, </a:t>
            </a:r>
            <a:r>
              <a:rPr lang="en-US" dirty="0" err="1" smtClean="0"/>
              <a:t>Zizhao</a:t>
            </a:r>
            <a:r>
              <a:rPr lang="en-US" dirty="0" smtClean="0"/>
              <a:t> Zhang, Nicholas Carlini, </a:t>
            </a:r>
            <a:r>
              <a:rPr lang="en-US" dirty="0" err="1" smtClean="0"/>
              <a:t>Ekin</a:t>
            </a:r>
            <a:r>
              <a:rPr lang="en-US" dirty="0" smtClean="0"/>
              <a:t> D. </a:t>
            </a:r>
            <a:r>
              <a:rPr lang="en-US" dirty="0" err="1" smtClean="0"/>
              <a:t>Cubuk</a:t>
            </a:r>
            <a:r>
              <a:rPr lang="en-US" dirty="0" smtClean="0"/>
              <a:t>, Alex </a:t>
            </a:r>
            <a:r>
              <a:rPr lang="en-US" dirty="0" err="1" smtClean="0"/>
              <a:t>Kurakin</a:t>
            </a:r>
            <a:r>
              <a:rPr lang="en-US" dirty="0" smtClean="0"/>
              <a:t>, Han Zhang, and Colin </a:t>
            </a:r>
            <a:r>
              <a:rPr lang="en-US" dirty="0" err="1" smtClean="0"/>
              <a:t>Raffel</a:t>
            </a:r>
            <a:r>
              <a:rPr lang="en-US" dirty="0" smtClean="0"/>
              <a:t>. "</a:t>
            </a:r>
            <a:r>
              <a:rPr lang="en-US" dirty="0" err="1" smtClean="0"/>
              <a:t>Fixmatch</a:t>
            </a:r>
            <a:r>
              <a:rPr lang="en-US" dirty="0" smtClean="0"/>
              <a:t>: Simplifying semi-supervised learning with consistency and confidence." </a:t>
            </a:r>
            <a:r>
              <a:rPr lang="en-US" dirty="0" err="1" smtClean="0"/>
              <a:t>arXiv</a:t>
            </a:r>
            <a:r>
              <a:rPr lang="en-US" dirty="0" smtClean="0"/>
              <a:t> preprint arXiv:2001.07685 (2020).</a:t>
            </a:r>
            <a:endParaRPr lang="en-US" dirty="0"/>
          </a:p>
        </p:txBody>
      </p:sp>
    </p:spTree>
    <p:extLst>
      <p:ext uri="{BB962C8B-B14F-4D97-AF65-F5344CB8AC3E}">
        <p14:creationId xmlns:p14="http://schemas.microsoft.com/office/powerpoint/2010/main" val="215386497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50"/>
            <a:ext cx="8466666" cy="1852341"/>
          </a:xfrm>
        </p:spPr>
        <p:txBody>
          <a:bodyPr>
            <a:normAutofit/>
          </a:bodyPr>
          <a:lstStyle/>
          <a:p>
            <a:r>
              <a:rPr lang="en-US" b="1" dirty="0"/>
              <a:t>Cifar-10 1-S SSL results</a:t>
            </a:r>
          </a:p>
          <a:p>
            <a:pPr lvl="1"/>
            <a:r>
              <a:rPr lang="en-US" dirty="0" smtClean="0"/>
              <a:t>4 random samplings: 49% – 85%, mean 64%</a:t>
            </a:r>
          </a:p>
          <a:p>
            <a:pPr lvl="1"/>
            <a:r>
              <a:rPr lang="en-US" dirty="0" smtClean="0"/>
              <a:t>8 samplings from high to low quality: 78% to 10% test accuracy, respectively</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8</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Empirical Observations</a:t>
            </a:r>
            <a:endParaRPr lang="en-US" sz="4400" dirty="0">
              <a:solidFill>
                <a:schemeClr val="bg2"/>
              </a:solidFill>
            </a:endParaRPr>
          </a:p>
        </p:txBody>
      </p:sp>
      <p:sp>
        <p:nvSpPr>
          <p:cNvPr id="12" name="TextBox 11"/>
          <p:cNvSpPr txBox="1"/>
          <p:nvPr/>
        </p:nvSpPr>
        <p:spPr>
          <a:xfrm>
            <a:off x="338667" y="4591593"/>
            <a:ext cx="8106470" cy="523220"/>
          </a:xfrm>
          <a:prstGeom prst="rect">
            <a:avLst/>
          </a:prstGeom>
          <a:noFill/>
        </p:spPr>
        <p:txBody>
          <a:bodyPr wrap="square" rtlCol="0">
            <a:spAutoFit/>
          </a:bodyPr>
          <a:lstStyle/>
          <a:p>
            <a:r>
              <a:rPr lang="en-US" sz="1400" dirty="0"/>
              <a:t>Smith, Leslie N., and Adam Conovaloff. "Empirical Perspectives on One-Shot Semi-supervised Learning." </a:t>
            </a:r>
            <a:r>
              <a:rPr lang="en-US" sz="1400" i="1" dirty="0" err="1"/>
              <a:t>arXiv</a:t>
            </a:r>
            <a:r>
              <a:rPr lang="en-US" sz="1400" i="1" dirty="0"/>
              <a:t> preprint arXiv:2004.04141</a:t>
            </a:r>
            <a:r>
              <a:rPr lang="en-US" sz="1400" dirty="0"/>
              <a:t> (2020).</a:t>
            </a:r>
            <a:endParaRPr lang="en-US" sz="1000" dirty="0"/>
          </a:p>
        </p:txBody>
      </p:sp>
      <p:pic>
        <p:nvPicPr>
          <p:cNvPr id="9" name="Picture 8"/>
          <p:cNvPicPr>
            <a:picLocks noChangeAspect="1"/>
          </p:cNvPicPr>
          <p:nvPr/>
        </p:nvPicPr>
        <p:blipFill>
          <a:blip r:embed="rId4"/>
          <a:stretch>
            <a:fillRect/>
          </a:stretch>
        </p:blipFill>
        <p:spPr>
          <a:xfrm>
            <a:off x="5424603" y="1115478"/>
            <a:ext cx="2643032" cy="335238"/>
          </a:xfrm>
          <a:prstGeom prst="rect">
            <a:avLst/>
          </a:prstGeom>
        </p:spPr>
      </p:pic>
      <p:pic>
        <p:nvPicPr>
          <p:cNvPr id="10" name="Picture 9"/>
          <p:cNvPicPr>
            <a:picLocks noChangeAspect="1"/>
          </p:cNvPicPr>
          <p:nvPr/>
        </p:nvPicPr>
        <p:blipFill>
          <a:blip r:embed="rId5"/>
          <a:stretch>
            <a:fillRect/>
          </a:stretch>
        </p:blipFill>
        <p:spPr>
          <a:xfrm>
            <a:off x="711377" y="2861140"/>
            <a:ext cx="8034859" cy="1403525"/>
          </a:xfrm>
          <a:prstGeom prst="rect">
            <a:avLst/>
          </a:prstGeom>
        </p:spPr>
      </p:pic>
    </p:spTree>
    <p:extLst>
      <p:ext uri="{BB962C8B-B14F-4D97-AF65-F5344CB8AC3E}">
        <p14:creationId xmlns:p14="http://schemas.microsoft.com/office/powerpoint/2010/main" val="60941787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915893"/>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6" name="Straight Connector 5"/>
          <p:cNvCxnSpPr/>
          <p:nvPr/>
        </p:nvCxnSpPr>
        <p:spPr>
          <a:xfrm>
            <a:off x="0" y="915893"/>
            <a:ext cx="9144000" cy="0"/>
          </a:xfrm>
          <a:prstGeom prst="line">
            <a:avLst/>
          </a:prstGeom>
          <a:ln>
            <a:solidFill>
              <a:srgbClr val="FBBE08"/>
            </a:solidFill>
          </a:ln>
        </p:spPr>
        <p:style>
          <a:lnRef idx="2">
            <a:schemeClr val="accent1"/>
          </a:lnRef>
          <a:fillRef idx="0">
            <a:schemeClr val="accent1"/>
          </a:fillRef>
          <a:effectRef idx="1">
            <a:schemeClr val="accent1"/>
          </a:effectRef>
          <a:fontRef idx="minor">
            <a:schemeClr val="tx1"/>
          </a:fontRef>
        </p:style>
      </p:cxnSp>
      <p:pic>
        <p:nvPicPr>
          <p:cNvPr id="7" name="Picture 6" descr="NRL_logo_Reverse.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8162" y="122080"/>
            <a:ext cx="1026429" cy="685800"/>
          </a:xfrm>
          <a:prstGeom prst="rect">
            <a:avLst/>
          </a:prstGeom>
        </p:spPr>
      </p:pic>
      <p:sp>
        <p:nvSpPr>
          <p:cNvPr id="11" name="Title 1"/>
          <p:cNvSpPr txBox="1">
            <a:spLocks/>
          </p:cNvSpPr>
          <p:nvPr/>
        </p:nvSpPr>
        <p:spPr>
          <a:xfrm>
            <a:off x="4247966" y="557783"/>
            <a:ext cx="4864030" cy="505445"/>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r"/>
            <a:r>
              <a:rPr lang="en-US" sz="1200" b="1" dirty="0" smtClean="0">
                <a:solidFill>
                  <a:srgbClr val="FBBE08"/>
                </a:solidFill>
                <a:latin typeface="Arial"/>
                <a:cs typeface="Arial"/>
              </a:rPr>
              <a:t>One-shot semi-supervised learning</a:t>
            </a:r>
            <a:endParaRPr lang="en-US" sz="1200" b="1" dirty="0">
              <a:solidFill>
                <a:srgbClr val="FBBE08"/>
              </a:solidFill>
              <a:latin typeface="Arial"/>
              <a:cs typeface="Arial"/>
            </a:endParaRPr>
          </a:p>
        </p:txBody>
      </p:sp>
      <p:sp>
        <p:nvSpPr>
          <p:cNvPr id="2" name="Content Placeholder 1"/>
          <p:cNvSpPr>
            <a:spLocks noGrp="1"/>
          </p:cNvSpPr>
          <p:nvPr>
            <p:ph sz="half" idx="2"/>
          </p:nvPr>
        </p:nvSpPr>
        <p:spPr>
          <a:xfrm>
            <a:off x="338667" y="1034550"/>
            <a:ext cx="8466666" cy="1852341"/>
          </a:xfrm>
        </p:spPr>
        <p:txBody>
          <a:bodyPr>
            <a:normAutofit/>
          </a:bodyPr>
          <a:lstStyle/>
          <a:p>
            <a:r>
              <a:rPr lang="en-US" b="1" dirty="0" smtClean="0"/>
              <a:t>Cifar-10 results</a:t>
            </a:r>
            <a:endParaRPr lang="en-US" b="1" dirty="0"/>
          </a:p>
          <a:p>
            <a:pPr lvl="1"/>
            <a:r>
              <a:rPr lang="en-US" dirty="0" smtClean="0"/>
              <a:t>4 random samplings: 49% – 85%, mean 64%</a:t>
            </a:r>
          </a:p>
          <a:p>
            <a:pPr lvl="1"/>
            <a:r>
              <a:rPr lang="en-US" dirty="0" smtClean="0"/>
              <a:t>8 samplings from high to low quality: 78% to 10%, respectively</a:t>
            </a:r>
            <a:endParaRPr lang="en-US" dirty="0"/>
          </a:p>
        </p:txBody>
      </p:sp>
      <p:sp>
        <p:nvSpPr>
          <p:cNvPr id="5" name="Slide Number Placeholder 4"/>
          <p:cNvSpPr>
            <a:spLocks noGrp="1"/>
          </p:cNvSpPr>
          <p:nvPr>
            <p:ph type="sldNum" sz="quarter" idx="12"/>
          </p:nvPr>
        </p:nvSpPr>
        <p:spPr/>
        <p:txBody>
          <a:bodyPr/>
          <a:lstStyle/>
          <a:p>
            <a:fld id="{1A7383EF-49D2-1B41-8C7D-9D347A7E21C1}" type="slidenum">
              <a:rPr lang="en-US" smtClean="0"/>
              <a:t>9</a:t>
            </a:fld>
            <a:endParaRPr lang="en-US"/>
          </a:p>
        </p:txBody>
      </p:sp>
      <p:sp>
        <p:nvSpPr>
          <p:cNvPr id="15" name="TextBox 14"/>
          <p:cNvSpPr txBox="1"/>
          <p:nvPr/>
        </p:nvSpPr>
        <p:spPr>
          <a:xfrm>
            <a:off x="1403384" y="72834"/>
            <a:ext cx="7342852" cy="769441"/>
          </a:xfrm>
          <a:prstGeom prst="rect">
            <a:avLst/>
          </a:prstGeom>
          <a:noFill/>
        </p:spPr>
        <p:txBody>
          <a:bodyPr wrap="square" rtlCol="0">
            <a:spAutoFit/>
          </a:bodyPr>
          <a:lstStyle/>
          <a:p>
            <a:r>
              <a:rPr lang="en-US" sz="4400" dirty="0" smtClean="0">
                <a:solidFill>
                  <a:schemeClr val="bg2"/>
                </a:solidFill>
              </a:rPr>
              <a:t>Empirical Observations</a:t>
            </a:r>
            <a:endParaRPr lang="en-US" sz="4400" dirty="0">
              <a:solidFill>
                <a:schemeClr val="bg2"/>
              </a:solidFill>
            </a:endParaRPr>
          </a:p>
        </p:txBody>
      </p:sp>
      <p:sp>
        <p:nvSpPr>
          <p:cNvPr id="12" name="TextBox 11"/>
          <p:cNvSpPr txBox="1"/>
          <p:nvPr/>
        </p:nvSpPr>
        <p:spPr>
          <a:xfrm>
            <a:off x="338667" y="4591593"/>
            <a:ext cx="8106470" cy="523220"/>
          </a:xfrm>
          <a:prstGeom prst="rect">
            <a:avLst/>
          </a:prstGeom>
          <a:noFill/>
        </p:spPr>
        <p:txBody>
          <a:bodyPr wrap="square" rtlCol="0">
            <a:spAutoFit/>
          </a:bodyPr>
          <a:lstStyle/>
          <a:p>
            <a:r>
              <a:rPr lang="en-US" sz="1400" dirty="0"/>
              <a:t>Smith, Leslie N., and Adam Conovaloff. "Empirical Perspectives on One-Shot Semi-supervised Learning." </a:t>
            </a:r>
            <a:r>
              <a:rPr lang="en-US" sz="1400" i="1" dirty="0" err="1"/>
              <a:t>arXiv</a:t>
            </a:r>
            <a:r>
              <a:rPr lang="en-US" sz="1400" i="1" dirty="0"/>
              <a:t> preprint arXiv:2004.04141</a:t>
            </a:r>
            <a:r>
              <a:rPr lang="en-US" sz="1400" dirty="0"/>
              <a:t> (2020).</a:t>
            </a:r>
            <a:endParaRPr lang="en-US" sz="1000" dirty="0"/>
          </a:p>
        </p:txBody>
      </p:sp>
      <p:pic>
        <p:nvPicPr>
          <p:cNvPr id="9" name="Picture 8"/>
          <p:cNvPicPr>
            <a:picLocks noChangeAspect="1"/>
          </p:cNvPicPr>
          <p:nvPr/>
        </p:nvPicPr>
        <p:blipFill>
          <a:blip r:embed="rId4"/>
          <a:stretch>
            <a:fillRect/>
          </a:stretch>
        </p:blipFill>
        <p:spPr>
          <a:xfrm>
            <a:off x="5424603" y="1115478"/>
            <a:ext cx="2643032" cy="335238"/>
          </a:xfrm>
          <a:prstGeom prst="rect">
            <a:avLst/>
          </a:prstGeom>
        </p:spPr>
      </p:pic>
      <p:pic>
        <p:nvPicPr>
          <p:cNvPr id="13" name="Picture 12"/>
          <p:cNvPicPr>
            <a:picLocks noChangeAspect="1"/>
          </p:cNvPicPr>
          <p:nvPr/>
        </p:nvPicPr>
        <p:blipFill>
          <a:blip r:embed="rId5"/>
          <a:stretch>
            <a:fillRect/>
          </a:stretch>
        </p:blipFill>
        <p:spPr>
          <a:xfrm>
            <a:off x="643177" y="2828358"/>
            <a:ext cx="3798196" cy="1808332"/>
          </a:xfrm>
          <a:prstGeom prst="rect">
            <a:avLst/>
          </a:prstGeom>
        </p:spPr>
      </p:pic>
      <p:pic>
        <p:nvPicPr>
          <p:cNvPr id="14" name="Picture 13"/>
          <p:cNvPicPr>
            <a:picLocks noChangeAspect="1"/>
          </p:cNvPicPr>
          <p:nvPr/>
        </p:nvPicPr>
        <p:blipFill>
          <a:blip r:embed="rId6"/>
          <a:stretch>
            <a:fillRect/>
          </a:stretch>
        </p:blipFill>
        <p:spPr>
          <a:xfrm>
            <a:off x="4562456" y="2941011"/>
            <a:ext cx="3589298" cy="1695679"/>
          </a:xfrm>
          <a:prstGeom prst="rect">
            <a:avLst/>
          </a:prstGeom>
        </p:spPr>
      </p:pic>
    </p:spTree>
    <p:extLst>
      <p:ext uri="{BB962C8B-B14F-4D97-AF65-F5344CB8AC3E}">
        <p14:creationId xmlns:p14="http://schemas.microsoft.com/office/powerpoint/2010/main" val="42770854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NRL Brand">
      <a:dk1>
        <a:srgbClr val="172A56"/>
      </a:dk1>
      <a:lt1>
        <a:sysClr val="window" lastClr="FFFFFF"/>
      </a:lt1>
      <a:dk2>
        <a:srgbClr val="2F5690"/>
      </a:dk2>
      <a:lt2>
        <a:srgbClr val="EEECE1"/>
      </a:lt2>
      <a:accent1>
        <a:srgbClr val="FBBE08"/>
      </a:accent1>
      <a:accent2>
        <a:srgbClr val="6DAAD0"/>
      </a:accent2>
      <a:accent3>
        <a:srgbClr val="4D4F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9464</TotalTime>
  <Words>4305</Words>
  <Application>Microsoft Office PowerPoint</Application>
  <PresentationFormat>On-screen Show (16:9)</PresentationFormat>
  <Paragraphs>300</Paragraphs>
  <Slides>21</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Microsoft YaHei</vt:lpstr>
      <vt:lpstr>Arial</vt:lpstr>
      <vt:lpstr>Calibri</vt:lpstr>
      <vt:lpstr>Cambria Math</vt:lpstr>
      <vt:lpstr>Office Theme</vt:lpstr>
      <vt:lpstr>Building One-Shot Semi-supervised (BOSS) Learning up to Fully Supervised Performance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US NRL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Goes Here</dc:title>
  <dc:creator>Leslie N. Smith</dc:creator>
  <cp:lastModifiedBy>Leslie Smith</cp:lastModifiedBy>
  <cp:revision>880</cp:revision>
  <cp:lastPrinted>2018-10-25T18:12:05Z</cp:lastPrinted>
  <dcterms:created xsi:type="dcterms:W3CDTF">2016-11-18T18:54:46Z</dcterms:created>
  <dcterms:modified xsi:type="dcterms:W3CDTF">2020-08-16T13:41:55Z</dcterms:modified>
</cp:coreProperties>
</file>

<file path=docProps/thumbnail.jpeg>
</file>